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8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Lst>
  <p:sldSz cx="12192000" cy="6858000"/>
  <p:notesSz cx="6858000" cy="9144000"/>
  <p:embeddedFontLst>
    <p:embeddedFont>
      <p:font typeface="Georgia" panose="02040502050405020303" pitchFamily="18" charset="0"/>
      <p:regular r:id="rId89"/>
      <p:bold r:id="rId90"/>
      <p:italic r:id="rId91"/>
      <p:boldItalic r:id="rId92"/>
    </p:embeddedFont>
    <p:embeddedFont>
      <p:font typeface="Lora" pitchFamily="2" charset="0"/>
      <p:regular r:id="rId93"/>
      <p:bold r:id="rId94"/>
      <p:italic r:id="rId95"/>
      <p:boldItalic r:id="rId96"/>
    </p:embeddedFont>
    <p:embeddedFont>
      <p:font typeface="Montserrat" panose="00000500000000000000" pitchFamily="2"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436BE2-737F-60FD-B541-A617CB6F3ED6}" v="4" dt="2025-04-12T08:37:15.929"/>
  </p1510:revLst>
</p1510:revInfo>
</file>

<file path=ppt/tableStyles.xml><?xml version="1.0" encoding="utf-8"?>
<a:tblStyleLst xmlns:a="http://schemas.openxmlformats.org/drawingml/2006/main" def="{2022965B-7893-454C-8A95-5D88BD0C615A}">
  <a:tblStyle styleId="{2022965B-7893-454C-8A95-5D88BD0C61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font" Target="fonts/font1.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9.fntdata"/><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4.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2.fntdata"/><Relationship Id="rId105"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rath H.M.R.K it20665548" userId="S::it20665548@my.sliit.lk::04c7b7e8-f093-4588-86a4-9c60fb3259d6" providerId="AD" clId="Web-{90436BE2-737F-60FD-B541-A617CB6F3ED6}"/>
    <pc:docChg chg="modSld">
      <pc:chgData name="Herath H.M.R.K it20665548" userId="S::it20665548@my.sliit.lk::04c7b7e8-f093-4588-86a4-9c60fb3259d6" providerId="AD" clId="Web-{90436BE2-737F-60FD-B541-A617CB6F3ED6}" dt="2025-04-12T08:37:15.929" v="3" actId="1076"/>
      <pc:docMkLst>
        <pc:docMk/>
      </pc:docMkLst>
      <pc:sldChg chg="modSp">
        <pc:chgData name="Herath H.M.R.K it20665548" userId="S::it20665548@my.sliit.lk::04c7b7e8-f093-4588-86a4-9c60fb3259d6" providerId="AD" clId="Web-{90436BE2-737F-60FD-B541-A617CB6F3ED6}" dt="2025-04-12T08:37:15.929" v="3" actId="1076"/>
        <pc:sldMkLst>
          <pc:docMk/>
          <pc:sldMk cId="0" sldId="302"/>
        </pc:sldMkLst>
        <pc:picChg chg="mod">
          <ac:chgData name="Herath H.M.R.K it20665548" userId="S::it20665548@my.sliit.lk::04c7b7e8-f093-4588-86a4-9c60fb3259d6" providerId="AD" clId="Web-{90436BE2-737F-60FD-B541-A617CB6F3ED6}" dt="2025-04-12T08:37:15.929" v="3" actId="1076"/>
          <ac:picMkLst>
            <pc:docMk/>
            <pc:sldMk cId="0" sldId="302"/>
            <ac:picMk id="659" creationId="{00000000-0000-0000-0000-000000000000}"/>
          </ac:picMkLst>
        </pc:picChg>
      </pc:sldChg>
      <pc:sldChg chg="modSp">
        <pc:chgData name="Herath H.M.R.K it20665548" userId="S::it20665548@my.sliit.lk::04c7b7e8-f093-4588-86a4-9c60fb3259d6" providerId="AD" clId="Web-{90436BE2-737F-60FD-B541-A617CB6F3ED6}" dt="2025-04-12T08:28:57.686" v="1" actId="1076"/>
        <pc:sldMkLst>
          <pc:docMk/>
          <pc:sldMk cId="0" sldId="306"/>
        </pc:sldMkLst>
        <pc:picChg chg="mod">
          <ac:chgData name="Herath H.M.R.K it20665548" userId="S::it20665548@my.sliit.lk::04c7b7e8-f093-4588-86a4-9c60fb3259d6" providerId="AD" clId="Web-{90436BE2-737F-60FD-B541-A617CB6F3ED6}" dt="2025-04-12T08:28:57.686" v="1" actId="1076"/>
          <ac:picMkLst>
            <pc:docMk/>
            <pc:sldMk cId="0" sldId="306"/>
            <ac:picMk id="702"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fa5bb71bb3_1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fa5bb71bb3_1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fa5bb71bb3_1_3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fa5bb71bb3_1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fa5bb71bb3_1_3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fa5bb71bb3_1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1edc0e3615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1edc0e36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04b9b9e08c_2_1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04b9b9e08c_2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1edc0e3615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1edc0e361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1edc0e3615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1edc0e361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04b9b9e08c_2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04b9b9e08c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04b9b9e08c_2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04b9b9e08c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04b9b9e08c_2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04b9b9e08c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fa5bb71bb3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fa5bb71b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04b9b9e08c_2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04b9b9e08c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1edc0e3615_0_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1edc0e361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1edc0e3615_0_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1edc0e361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1edc0e3615_0_1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1edc0e3615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04b9b9e08c_2_1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04b9b9e08c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1edc0e3615_0_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1edc0e361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1edc0e3615_0_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1edc0e361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1c3914514e_0_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1c3914514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04b9b9e08c_2_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04b9b9e08c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04b9b9e08c_2_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04b9b9e08c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1c3914514e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31c3914514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1edc0e3615_0_1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31edc0e361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04b9b9e08c_2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304b9b9e08c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1edc0e3615_0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1edc0e361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fa5bb71bb3_1_3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fa5bb71bb3_1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fa5bb71bb3_1_3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fa5bb71bb3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fa5bb71bb3_1_3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fa5bb71bb3_1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fa5bb71bb3_1_3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fa5bb71bb3_1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fa5bb71bb3_1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fa5bb71bb3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fa5bb71bb3_1_2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2fa5bb71bb3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fa5bb71bb3_1_2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fa5bb71bb3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fa5bb71bb3_1_2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fa5bb71bb3_1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fa5bb71bb3_1_2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fa5bb71bb3_1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fa5bb71bb3_1_2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2fa5bb71bb3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31ef478e88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31ef478e8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341b6ea5380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341b6ea538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31ef478e88c_0_1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31ef478e88c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1ef478e88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1ef478e88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341b6ea5380_1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341b6ea5380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31ef478e88c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31ef478e88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fa5bb71bb3_1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fa5bb71bb3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1ef478e88c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1ef478e88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341b6ea5380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341b6ea5380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1ef478e88c_0_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1ef478e88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fa5bb71bb3_1_2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fa5bb71bb3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fa5bb71bb3_1_2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fa5bb71bb3_1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2fa5bb71bb3_1_2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2fa5bb71bb3_1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2fa5bb71bb3_1_2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2fa5bb71bb3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2fa5bb71bb3_1_1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2fa5bb71bb3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2fa5bb71bb3_1_1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2fa5bb71bb3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2fa5bb71bb3_1_1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2fa5bb71bb3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fa5bb71bb3_1_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fa5bb71bb3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fa5bb71bb3_1_1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fa5bb71bb3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0aed0322bd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0aed0322b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2fa5bb71bb3_1_1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2fa5bb71bb3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31f075362f2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31f075362f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31f075362f2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31f075362f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31f075362f2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31f075362f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31f075362f2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31f075362f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31f075362f2_0_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31f075362f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31f075362f2_0_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31f075362f2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31f075362f2_0_1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31f075362f2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341b6ea538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341b6ea53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341b6ea5380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341b6ea538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341b6ea5380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341b6ea538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341b6ea5380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341b6ea538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31f075362f2_0_1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31f075362f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304b9b9e08c_2_1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304b9b9e08c_2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304b9b9e08c_2_1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304b9b9e08c_2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fa5bb71bb3_1_1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2fa5bb71bb3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2fa5bb71bb3_1_1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2fa5bb71bb3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2fa5bb71bb3_1_1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2fa5bb71bb3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fa5bb71bb3_1_3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5bb71bb3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2fa5bb71bb3_1_1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2fa5bb71bb3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2fa5bb71bb3_1_1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2fa5bb71bb3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2fa5bb71bb3_1_2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2fa5bb71bb3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8" name="Google Shape;1108;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a5bb71bb3_1_3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a5bb71bb3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ontserrat"/>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ontserrat"/>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ontserra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ontserra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ontserrat"/>
              <a:buNone/>
              <a:defRPr sz="4400" b="0" i="0" u="none" strike="noStrike" cap="non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ontserrat"/>
                <a:ea typeface="Montserrat"/>
                <a:cs typeface="Montserrat"/>
                <a:sym typeface="Montserrat"/>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ontserrat"/>
                <a:ea typeface="Montserrat"/>
                <a:cs typeface="Montserrat"/>
                <a:sym typeface="Montserrat"/>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ontserrat"/>
                <a:ea typeface="Montserrat"/>
                <a:cs typeface="Montserrat"/>
                <a:sym typeface="Montserrat"/>
              </a:defRPr>
            </a:lvl1pPr>
            <a:lvl2pPr marL="0" marR="0" lvl="1" indent="0" algn="r" rtl="0">
              <a:spcBef>
                <a:spcPts val="0"/>
              </a:spcBef>
              <a:buNone/>
              <a:defRPr sz="1200" b="0" i="0" u="none" strike="noStrike" cap="none">
                <a:solidFill>
                  <a:srgbClr val="888888"/>
                </a:solidFill>
                <a:latin typeface="Montserrat"/>
                <a:ea typeface="Montserrat"/>
                <a:cs typeface="Montserrat"/>
                <a:sym typeface="Montserrat"/>
              </a:defRPr>
            </a:lvl2pPr>
            <a:lvl3pPr marL="0" marR="0" lvl="2" indent="0" algn="r" rtl="0">
              <a:spcBef>
                <a:spcPts val="0"/>
              </a:spcBef>
              <a:buNone/>
              <a:defRPr sz="1200" b="0" i="0" u="none" strike="noStrike" cap="none">
                <a:solidFill>
                  <a:srgbClr val="888888"/>
                </a:solidFill>
                <a:latin typeface="Montserrat"/>
                <a:ea typeface="Montserrat"/>
                <a:cs typeface="Montserrat"/>
                <a:sym typeface="Montserrat"/>
              </a:defRPr>
            </a:lvl3pPr>
            <a:lvl4pPr marL="0" marR="0" lvl="3" indent="0" algn="r" rtl="0">
              <a:spcBef>
                <a:spcPts val="0"/>
              </a:spcBef>
              <a:buNone/>
              <a:defRPr sz="1200" b="0" i="0" u="none" strike="noStrike" cap="none">
                <a:solidFill>
                  <a:srgbClr val="888888"/>
                </a:solidFill>
                <a:latin typeface="Montserrat"/>
                <a:ea typeface="Montserrat"/>
                <a:cs typeface="Montserrat"/>
                <a:sym typeface="Montserrat"/>
              </a:defRPr>
            </a:lvl4pPr>
            <a:lvl5pPr marL="0" marR="0" lvl="4" indent="0" algn="r" rtl="0">
              <a:spcBef>
                <a:spcPts val="0"/>
              </a:spcBef>
              <a:buNone/>
              <a:defRPr sz="1200" b="0" i="0" u="none" strike="noStrike" cap="none">
                <a:solidFill>
                  <a:srgbClr val="888888"/>
                </a:solidFill>
                <a:latin typeface="Montserrat"/>
                <a:ea typeface="Montserrat"/>
                <a:cs typeface="Montserrat"/>
                <a:sym typeface="Montserrat"/>
              </a:defRPr>
            </a:lvl5pPr>
            <a:lvl6pPr marL="0" marR="0" lvl="5" indent="0" algn="r" rtl="0">
              <a:spcBef>
                <a:spcPts val="0"/>
              </a:spcBef>
              <a:buNone/>
              <a:defRPr sz="1200" b="0" i="0" u="none" strike="noStrike" cap="none">
                <a:solidFill>
                  <a:srgbClr val="888888"/>
                </a:solidFill>
                <a:latin typeface="Montserrat"/>
                <a:ea typeface="Montserrat"/>
                <a:cs typeface="Montserrat"/>
                <a:sym typeface="Montserrat"/>
              </a:defRPr>
            </a:lvl6pPr>
            <a:lvl7pPr marL="0" marR="0" lvl="6" indent="0" algn="r" rtl="0">
              <a:spcBef>
                <a:spcPts val="0"/>
              </a:spcBef>
              <a:buNone/>
              <a:defRPr sz="1200" b="0" i="0" u="none" strike="noStrike" cap="none">
                <a:solidFill>
                  <a:srgbClr val="888888"/>
                </a:solidFill>
                <a:latin typeface="Montserrat"/>
                <a:ea typeface="Montserrat"/>
                <a:cs typeface="Montserrat"/>
                <a:sym typeface="Montserrat"/>
              </a:defRPr>
            </a:lvl7pPr>
            <a:lvl8pPr marL="0" marR="0" lvl="7" indent="0" algn="r" rtl="0">
              <a:spcBef>
                <a:spcPts val="0"/>
              </a:spcBef>
              <a:buNone/>
              <a:defRPr sz="1200" b="0" i="0" u="none" strike="noStrike" cap="none">
                <a:solidFill>
                  <a:srgbClr val="888888"/>
                </a:solidFill>
                <a:latin typeface="Montserrat"/>
                <a:ea typeface="Montserrat"/>
                <a:cs typeface="Montserrat"/>
                <a:sym typeface="Montserrat"/>
              </a:defRPr>
            </a:lvl8pPr>
            <a:lvl9pPr marL="0" marR="0" lvl="8" indent="0" algn="r" rtl="0">
              <a:spcBef>
                <a:spcPts val="0"/>
              </a:spcBef>
              <a:buNone/>
              <a:defRPr sz="1200" b="0" i="0" u="none" strike="noStrike" cap="none">
                <a:solidFill>
                  <a:srgbClr val="888888"/>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37.jpg"/></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0.jp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0.png"/><Relationship Id="rId7" Type="http://schemas.openxmlformats.org/officeDocument/2006/relationships/image" Target="../media/image45.jp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4.jp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hyperlink" Target="http://eprints.utm.my/99588/1/YapYoonHengMSKE2022.pdf" TargetMode="External"/><Relationship Id="rId4" Type="http://schemas.openxmlformats.org/officeDocument/2006/relationships/hyperlink" Target="https://doi.org/10.15406/mojfpt.2021.09.00255"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jp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48.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hyperlink" Target="https://link.springer.com/chapter/10.1007/978-3-319-11310-4_35" TargetMode="External"/><Relationship Id="rId4" Type="http://schemas.openxmlformats.org/officeDocument/2006/relationships/hyperlink" Target="https://www.sciencedirect.com/science/article/abs/pii/S0141933119307057"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0.png"/><Relationship Id="rId7"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jpg"/><Relationship Id="rId10" Type="http://schemas.openxmlformats.org/officeDocument/2006/relationships/image" Target="../media/image71.png"/><Relationship Id="rId4" Type="http://schemas.openxmlformats.org/officeDocument/2006/relationships/image" Target="../media/image66.png"/><Relationship Id="rId9" Type="http://schemas.openxmlformats.org/officeDocument/2006/relationships/image" Target="../media/image11.jpg"/></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72.jpg"/></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73.jpg"/></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74.jpg"/></Relationships>
</file>

<file path=ppt/slides/_rels/slide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75.jp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76.jpg"/></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77.jpg"/></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78.jpg"/></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79.jpg"/></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80.jpg"/></Relationships>
</file>

<file path=ppt/slides/_rels/slide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81.jpg"/></Relationships>
</file>

<file path=ppt/slides/_rels/slide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2.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48.png"/><Relationship Id="rId4" Type="http://schemas.openxmlformats.org/officeDocument/2006/relationships/image" Target="../media/image42.png"/></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84.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hyperlink" Target="https://www.sciencedirect.com/science/article/pii/S1877050920306906" TargetMode="External"/><Relationship Id="rId4" Type="http://schemas.openxmlformats.org/officeDocument/2006/relationships/hyperlink" Target="https://www.sciencedirect.com/science/article/pii/S0168169920302052"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mt="91000"/>
          </a:blip>
          <a:stretch>
            <a:fillRect/>
          </a:stretch>
        </a:blipFill>
        <a:effectLst/>
      </p:bgPr>
    </p:bg>
    <p:spTree>
      <p:nvGrpSpPr>
        <p:cNvPr id="1" name="Shape 83"/>
        <p:cNvGrpSpPr/>
        <p:nvPr/>
      </p:nvGrpSpPr>
      <p:grpSpPr>
        <a:xfrm>
          <a:off x="0" y="0"/>
          <a:ext cx="0" cy="0"/>
          <a:chOff x="0" y="0"/>
          <a:chExt cx="0" cy="0"/>
        </a:xfrm>
      </p:grpSpPr>
      <p:sp>
        <p:nvSpPr>
          <p:cNvPr id="84" name="Google Shape;84;p13"/>
          <p:cNvSpPr/>
          <p:nvPr/>
        </p:nvSpPr>
        <p:spPr>
          <a:xfrm>
            <a:off x="-2" y="1273830"/>
            <a:ext cx="12192000" cy="6869792"/>
          </a:xfrm>
          <a:prstGeom prst="rect">
            <a:avLst/>
          </a:prstGeom>
          <a:blipFill rotWithShape="1">
            <a:blip r:embed="rId4">
              <a:alphaModFix amt="1000"/>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ontserrat"/>
              <a:ea typeface="Montserrat"/>
              <a:cs typeface="Montserrat"/>
              <a:sym typeface="Montserrat"/>
            </a:endParaRPr>
          </a:p>
        </p:txBody>
      </p:sp>
      <p:sp>
        <p:nvSpPr>
          <p:cNvPr id="85" name="Google Shape;85;p13"/>
          <p:cNvSpPr/>
          <p:nvPr/>
        </p:nvSpPr>
        <p:spPr>
          <a:xfrm>
            <a:off x="0" y="0"/>
            <a:ext cx="1727200" cy="1600200"/>
          </a:xfrm>
          <a:custGeom>
            <a:avLst/>
            <a:gdLst/>
            <a:ahLst/>
            <a:cxnLst/>
            <a:rect l="l" t="t" r="r" b="b"/>
            <a:pathLst>
              <a:path w="2590800" h="2400300" extrusionOk="0">
                <a:moveTo>
                  <a:pt x="0" y="0"/>
                </a:moveTo>
                <a:lnTo>
                  <a:pt x="2374974" y="0"/>
                </a:lnTo>
                <a:lnTo>
                  <a:pt x="2397664" y="37350"/>
                </a:lnTo>
                <a:cubicBezTo>
                  <a:pt x="2520836" y="264087"/>
                  <a:pt x="2590800" y="523923"/>
                  <a:pt x="2590800" y="800100"/>
                </a:cubicBezTo>
                <a:cubicBezTo>
                  <a:pt x="2590800" y="1683866"/>
                  <a:pt x="1874366" y="2400300"/>
                  <a:pt x="990600" y="2400300"/>
                </a:cubicBezTo>
                <a:cubicBezTo>
                  <a:pt x="659188" y="2400300"/>
                  <a:pt x="351307" y="2299552"/>
                  <a:pt x="95913" y="2127011"/>
                </a:cubicBezTo>
                <a:lnTo>
                  <a:pt x="0" y="2055289"/>
                </a:lnTo>
                <a:lnTo>
                  <a:pt x="0" y="0"/>
                </a:lnTo>
                <a:close/>
              </a:path>
            </a:pathLst>
          </a:cu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86" name="Google Shape;86;p13"/>
          <p:cNvSpPr/>
          <p:nvPr/>
        </p:nvSpPr>
        <p:spPr>
          <a:xfrm>
            <a:off x="10680700" y="5257800"/>
            <a:ext cx="1524000" cy="1600200"/>
          </a:xfrm>
          <a:custGeom>
            <a:avLst/>
            <a:gdLst/>
            <a:ahLst/>
            <a:cxnLst/>
            <a:rect l="l" t="t" r="r" b="b"/>
            <a:pathLst>
              <a:path w="2286000" h="2400300" extrusionOk="0">
                <a:moveTo>
                  <a:pt x="1600200" y="0"/>
                </a:moveTo>
                <a:cubicBezTo>
                  <a:pt x="1821142" y="0"/>
                  <a:pt x="2031624" y="44777"/>
                  <a:pt x="2223070" y="125752"/>
                </a:cubicBezTo>
                <a:lnTo>
                  <a:pt x="2286000" y="156067"/>
                </a:lnTo>
                <a:lnTo>
                  <a:pt x="2286000" y="2400300"/>
                </a:lnTo>
                <a:lnTo>
                  <a:pt x="215826" y="2400300"/>
                </a:lnTo>
                <a:lnTo>
                  <a:pt x="193136" y="2362950"/>
                </a:lnTo>
                <a:cubicBezTo>
                  <a:pt x="69964" y="2136213"/>
                  <a:pt x="0" y="1876377"/>
                  <a:pt x="0" y="1600200"/>
                </a:cubicBezTo>
                <a:cubicBezTo>
                  <a:pt x="0" y="716434"/>
                  <a:pt x="716434" y="0"/>
                  <a:pt x="1600200" y="0"/>
                </a:cubicBezTo>
                <a:close/>
              </a:path>
            </a:pathLst>
          </a:cu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87" name="Google Shape;87;p13"/>
          <p:cNvSpPr/>
          <p:nvPr/>
        </p:nvSpPr>
        <p:spPr>
          <a:xfrm>
            <a:off x="-2" y="5144729"/>
            <a:ext cx="1727200" cy="1732935"/>
          </a:xfrm>
          <a:custGeom>
            <a:avLst/>
            <a:gdLst/>
            <a:ahLst/>
            <a:cxnLst/>
            <a:rect l="l" t="t" r="r" b="b"/>
            <a:pathLst>
              <a:path w="2590800" h="2599403" extrusionOk="0">
                <a:moveTo>
                  <a:pt x="990600" y="0"/>
                </a:moveTo>
                <a:cubicBezTo>
                  <a:pt x="1874366" y="0"/>
                  <a:pt x="2590800" y="716434"/>
                  <a:pt x="2590800" y="1600200"/>
                </a:cubicBezTo>
                <a:cubicBezTo>
                  <a:pt x="2590800" y="1931612"/>
                  <a:pt x="2490052" y="2239493"/>
                  <a:pt x="2317511" y="2494887"/>
                </a:cubicBezTo>
                <a:lnTo>
                  <a:pt x="2239356" y="2599403"/>
                </a:lnTo>
                <a:lnTo>
                  <a:pt x="0" y="2599403"/>
                </a:lnTo>
                <a:lnTo>
                  <a:pt x="0" y="345012"/>
                </a:lnTo>
                <a:lnTo>
                  <a:pt x="95913" y="273289"/>
                </a:lnTo>
                <a:cubicBezTo>
                  <a:pt x="351307" y="100749"/>
                  <a:pt x="659188" y="0"/>
                  <a:pt x="990600" y="0"/>
                </a:cubicBezTo>
                <a:close/>
              </a:path>
            </a:pathLst>
          </a:cu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88" name="Google Shape;88;p13"/>
          <p:cNvSpPr/>
          <p:nvPr/>
        </p:nvSpPr>
        <p:spPr>
          <a:xfrm>
            <a:off x="1016000" y="4902200"/>
            <a:ext cx="1168400" cy="1168400"/>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89" name="Google Shape;89;p13"/>
          <p:cNvSpPr/>
          <p:nvPr/>
        </p:nvSpPr>
        <p:spPr>
          <a:xfrm>
            <a:off x="5356124" y="2260600"/>
            <a:ext cx="1479753" cy="558800"/>
          </a:xfrm>
          <a:custGeom>
            <a:avLst/>
            <a:gdLst/>
            <a:ahLst/>
            <a:cxnLst/>
            <a:rect l="l" t="t" r="r" b="b"/>
            <a:pathLst>
              <a:path w="2219630" h="838200" extrusionOk="0">
                <a:moveTo>
                  <a:pt x="419100" y="0"/>
                </a:moveTo>
                <a:cubicBezTo>
                  <a:pt x="534831" y="0"/>
                  <a:pt x="639606" y="46909"/>
                  <a:pt x="715448" y="122752"/>
                </a:cubicBezTo>
                <a:lnTo>
                  <a:pt x="764457" y="182151"/>
                </a:lnTo>
                <a:lnTo>
                  <a:pt x="813466" y="122752"/>
                </a:lnTo>
                <a:cubicBezTo>
                  <a:pt x="889308" y="46909"/>
                  <a:pt x="994083" y="0"/>
                  <a:pt x="1109815" y="0"/>
                </a:cubicBezTo>
                <a:cubicBezTo>
                  <a:pt x="1225546" y="0"/>
                  <a:pt x="1330321" y="46909"/>
                  <a:pt x="1406164" y="122752"/>
                </a:cubicBezTo>
                <a:lnTo>
                  <a:pt x="1455173" y="182151"/>
                </a:lnTo>
                <a:lnTo>
                  <a:pt x="1504182" y="122752"/>
                </a:lnTo>
                <a:cubicBezTo>
                  <a:pt x="1580024" y="46909"/>
                  <a:pt x="1684799" y="0"/>
                  <a:pt x="1800530" y="0"/>
                </a:cubicBezTo>
                <a:cubicBezTo>
                  <a:pt x="2031993" y="0"/>
                  <a:pt x="2219630" y="187637"/>
                  <a:pt x="2219630" y="419100"/>
                </a:cubicBezTo>
                <a:cubicBezTo>
                  <a:pt x="2219630" y="650563"/>
                  <a:pt x="2031993" y="838200"/>
                  <a:pt x="1800530" y="838200"/>
                </a:cubicBezTo>
                <a:cubicBezTo>
                  <a:pt x="1684799" y="838200"/>
                  <a:pt x="1580024" y="791291"/>
                  <a:pt x="1504182" y="715449"/>
                </a:cubicBezTo>
                <a:lnTo>
                  <a:pt x="1455173" y="656049"/>
                </a:lnTo>
                <a:lnTo>
                  <a:pt x="1406164" y="715449"/>
                </a:lnTo>
                <a:cubicBezTo>
                  <a:pt x="1330321" y="791291"/>
                  <a:pt x="1225546" y="838200"/>
                  <a:pt x="1109815" y="838200"/>
                </a:cubicBezTo>
                <a:cubicBezTo>
                  <a:pt x="994083" y="838200"/>
                  <a:pt x="889308" y="791291"/>
                  <a:pt x="813466" y="715449"/>
                </a:cubicBezTo>
                <a:lnTo>
                  <a:pt x="764457" y="656049"/>
                </a:lnTo>
                <a:lnTo>
                  <a:pt x="715448" y="715449"/>
                </a:lnTo>
                <a:cubicBezTo>
                  <a:pt x="639606" y="791291"/>
                  <a:pt x="534831" y="838200"/>
                  <a:pt x="419100" y="838200"/>
                </a:cubicBezTo>
                <a:cubicBezTo>
                  <a:pt x="187637" y="838200"/>
                  <a:pt x="0" y="650563"/>
                  <a:pt x="0" y="419100"/>
                </a:cubicBezTo>
                <a:cubicBezTo>
                  <a:pt x="0" y="187637"/>
                  <a:pt x="187637" y="0"/>
                  <a:pt x="419100" y="0"/>
                </a:cubicBezTo>
                <a:close/>
              </a:path>
            </a:pathLst>
          </a:custGeom>
          <a:solidFill>
            <a:schemeClr val="accent1">
              <a:alpha val="6588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90" name="Google Shape;90;p13"/>
          <p:cNvSpPr/>
          <p:nvPr/>
        </p:nvSpPr>
        <p:spPr>
          <a:xfrm rot="4028150" flipH="1">
            <a:off x="10415137" y="-289955"/>
            <a:ext cx="1953311" cy="2013042"/>
          </a:xfrm>
          <a:custGeom>
            <a:avLst/>
            <a:gdLst/>
            <a:ahLst/>
            <a:cxnLst/>
            <a:rect l="l" t="t" r="r" b="b"/>
            <a:pathLst>
              <a:path w="2929966" h="3019563" extrusionOk="0">
                <a:moveTo>
                  <a:pt x="2929966" y="2309350"/>
                </a:moveTo>
                <a:lnTo>
                  <a:pt x="1956160" y="0"/>
                </a:lnTo>
                <a:lnTo>
                  <a:pt x="140651" y="765564"/>
                </a:lnTo>
                <a:lnTo>
                  <a:pt x="125752" y="796493"/>
                </a:lnTo>
                <a:cubicBezTo>
                  <a:pt x="44777" y="987937"/>
                  <a:pt x="0" y="1198421"/>
                  <a:pt x="0" y="1419363"/>
                </a:cubicBezTo>
                <a:cubicBezTo>
                  <a:pt x="1" y="2303130"/>
                  <a:pt x="716434" y="3019563"/>
                  <a:pt x="1600200" y="3019563"/>
                </a:cubicBezTo>
                <a:cubicBezTo>
                  <a:pt x="2152554" y="3019563"/>
                  <a:pt x="2639543" y="2739706"/>
                  <a:pt x="2927111" y="2314050"/>
                </a:cubicBezTo>
                <a:lnTo>
                  <a:pt x="2929966" y="2309350"/>
                </a:lnTo>
                <a:close/>
              </a:path>
            </a:pathLst>
          </a:cu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91" name="Google Shape;91;p13"/>
          <p:cNvSpPr/>
          <p:nvPr/>
        </p:nvSpPr>
        <p:spPr>
          <a:xfrm rot="4028150" flipH="1">
            <a:off x="9815399" y="675285"/>
            <a:ext cx="1168400" cy="1168400"/>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92" name="Google Shape;92;p13"/>
          <p:cNvSpPr txBox="1"/>
          <p:nvPr/>
        </p:nvSpPr>
        <p:spPr>
          <a:xfrm>
            <a:off x="-1318539" y="2126073"/>
            <a:ext cx="15510015" cy="32316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0" i="0" u="none" strike="noStrike" cap="none">
                <a:solidFill>
                  <a:srgbClr val="FFFFFF"/>
                </a:solidFill>
                <a:latin typeface="Times New Roman"/>
                <a:ea typeface="Times New Roman"/>
                <a:cs typeface="Times New Roman"/>
                <a:sym typeface="Times New Roman"/>
              </a:rPr>
              <a:t>Revolutionizing Tomato Production</a:t>
            </a:r>
            <a:endParaRPr/>
          </a:p>
          <a:p>
            <a:pPr marL="0" marR="0" lvl="0" indent="0" algn="ctr" rtl="0">
              <a:spcBef>
                <a:spcPts val="0"/>
              </a:spcBef>
              <a:spcAft>
                <a:spcPts val="0"/>
              </a:spcAft>
              <a:buNone/>
            </a:pPr>
            <a:r>
              <a:rPr lang="en-US" sz="4800" b="0" i="0" u="none" strike="noStrike" cap="none">
                <a:solidFill>
                  <a:srgbClr val="FFFFFF"/>
                </a:solidFill>
                <a:latin typeface="Times New Roman"/>
                <a:ea typeface="Times New Roman"/>
                <a:cs typeface="Times New Roman"/>
                <a:sym typeface="Times New Roman"/>
              </a:rPr>
              <a:t> and quality assessment using AI</a:t>
            </a:r>
            <a:endParaRPr sz="4800" b="0" i="0" u="none" strike="noStrike" cap="none">
              <a:solidFill>
                <a:schemeClr val="dk1"/>
              </a:solidFill>
              <a:latin typeface="Georgia"/>
              <a:ea typeface="Georgia"/>
              <a:cs typeface="Georgia"/>
              <a:sym typeface="Georgia"/>
            </a:endParaRPr>
          </a:p>
          <a:p>
            <a:pPr marL="0" marR="0" lvl="0" indent="0" algn="l" rtl="0">
              <a:spcBef>
                <a:spcPts val="0"/>
              </a:spcBef>
              <a:spcAft>
                <a:spcPts val="0"/>
              </a:spcAft>
              <a:buNone/>
            </a:pPr>
            <a:br>
              <a:rPr lang="en-US" sz="5400" b="0" i="0" u="none" strike="noStrike" cap="none">
                <a:solidFill>
                  <a:schemeClr val="dk1"/>
                </a:solidFill>
                <a:latin typeface="Georgia"/>
                <a:ea typeface="Georgia"/>
                <a:cs typeface="Georgia"/>
                <a:sym typeface="Georgia"/>
              </a:rPr>
            </a:br>
            <a:endParaRPr sz="5400" b="1">
              <a:solidFill>
                <a:schemeClr val="lt1"/>
              </a:solidFill>
              <a:latin typeface="Montserrat"/>
              <a:ea typeface="Montserrat"/>
              <a:cs typeface="Montserrat"/>
              <a:sym typeface="Montserrat"/>
            </a:endParaRPr>
          </a:p>
        </p:txBody>
      </p:sp>
      <p:sp>
        <p:nvSpPr>
          <p:cNvPr id="93" name="Google Shape;93;p13"/>
          <p:cNvSpPr/>
          <p:nvPr/>
        </p:nvSpPr>
        <p:spPr>
          <a:xfrm rot="-5400000">
            <a:off x="9398550" y="3909400"/>
            <a:ext cx="611100" cy="25059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 name="Google Shape;94;p13"/>
          <p:cNvSpPr txBox="1"/>
          <p:nvPr/>
        </p:nvSpPr>
        <p:spPr>
          <a:xfrm>
            <a:off x="8451156" y="4909003"/>
            <a:ext cx="259946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Montserrat"/>
                <a:ea typeface="Montserrat"/>
                <a:cs typeface="Montserrat"/>
                <a:sym typeface="Montserrat"/>
              </a:rPr>
              <a:t>24-25J-337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30" name="Google Shape;230;p2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31" name="Google Shape;231;p2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2" name="Google Shape;232;p22"/>
          <p:cNvSpPr txBox="1"/>
          <p:nvPr/>
        </p:nvSpPr>
        <p:spPr>
          <a:xfrm>
            <a:off x="3462713" y="388825"/>
            <a:ext cx="50859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400" b="1">
                <a:solidFill>
                  <a:schemeClr val="lt1"/>
                </a:solidFill>
                <a:latin typeface="Montserrat"/>
                <a:ea typeface="Montserrat"/>
                <a:cs typeface="Montserrat"/>
                <a:sym typeface="Montserrat"/>
              </a:rPr>
              <a:t>Comparison</a:t>
            </a:r>
            <a:endParaRPr sz="3400" b="1">
              <a:solidFill>
                <a:schemeClr val="lt1"/>
              </a:solidFill>
              <a:latin typeface="Montserrat"/>
              <a:ea typeface="Montserrat"/>
              <a:cs typeface="Montserrat"/>
              <a:sym typeface="Montserrat"/>
            </a:endParaRPr>
          </a:p>
        </p:txBody>
      </p:sp>
      <p:pic>
        <p:nvPicPr>
          <p:cNvPr id="233" name="Google Shape;233;p22"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234" name="Google Shape;234;p22"/>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graphicFrame>
        <p:nvGraphicFramePr>
          <p:cNvPr id="235" name="Google Shape;235;p22"/>
          <p:cNvGraphicFramePr/>
          <p:nvPr/>
        </p:nvGraphicFramePr>
        <p:xfrm>
          <a:off x="639825" y="1204113"/>
          <a:ext cx="10245325" cy="4163600"/>
        </p:xfrm>
        <a:graphic>
          <a:graphicData uri="http://schemas.openxmlformats.org/drawingml/2006/table">
            <a:tbl>
              <a:tblPr>
                <a:noFill/>
                <a:tableStyleId>{2022965B-7893-454C-8A95-5D88BD0C615A}</a:tableStyleId>
              </a:tblPr>
              <a:tblGrid>
                <a:gridCol w="3301050">
                  <a:extLst>
                    <a:ext uri="{9D8B030D-6E8A-4147-A177-3AD203B41FA5}">
                      <a16:colId xmlns:a16="http://schemas.microsoft.com/office/drawing/2014/main" val="20000"/>
                    </a:ext>
                  </a:extLst>
                </a:gridCol>
                <a:gridCol w="3738475">
                  <a:extLst>
                    <a:ext uri="{9D8B030D-6E8A-4147-A177-3AD203B41FA5}">
                      <a16:colId xmlns:a16="http://schemas.microsoft.com/office/drawing/2014/main" val="20001"/>
                    </a:ext>
                  </a:extLst>
                </a:gridCol>
                <a:gridCol w="3205800">
                  <a:extLst>
                    <a:ext uri="{9D8B030D-6E8A-4147-A177-3AD203B41FA5}">
                      <a16:colId xmlns:a16="http://schemas.microsoft.com/office/drawing/2014/main" val="20002"/>
                    </a:ext>
                  </a:extLst>
                </a:gridCol>
              </a:tblGrid>
              <a:tr h="658550">
                <a:tc>
                  <a:txBody>
                    <a:bodyPr/>
                    <a:lstStyle/>
                    <a:p>
                      <a:pPr marL="0" lvl="0" indent="0" algn="l" rtl="0">
                        <a:spcBef>
                          <a:spcPts val="0"/>
                        </a:spcBef>
                        <a:spcAft>
                          <a:spcPts val="0"/>
                        </a:spcAft>
                        <a:buNone/>
                      </a:pPr>
                      <a:r>
                        <a:rPr lang="en-US" sz="2100" b="1">
                          <a:solidFill>
                            <a:schemeClr val="lt1"/>
                          </a:solidFill>
                        </a:rPr>
                        <a:t>Features</a:t>
                      </a:r>
                      <a:endParaRPr sz="2100" b="1">
                        <a:solidFill>
                          <a:schemeClr val="lt1"/>
                        </a:solidFill>
                      </a:endParaRPr>
                    </a:p>
                  </a:txBody>
                  <a:tcPr marL="91425" marR="91425" marT="91425" marB="91425"/>
                </a:tc>
                <a:tc>
                  <a:txBody>
                    <a:bodyPr/>
                    <a:lstStyle/>
                    <a:p>
                      <a:pPr marL="0" lvl="0" indent="0" algn="l" rtl="0">
                        <a:spcBef>
                          <a:spcPts val="0"/>
                        </a:spcBef>
                        <a:spcAft>
                          <a:spcPts val="0"/>
                        </a:spcAft>
                        <a:buNone/>
                      </a:pPr>
                      <a:r>
                        <a:rPr lang="en-US" sz="2000" b="1">
                          <a:solidFill>
                            <a:schemeClr val="lt1"/>
                          </a:solidFill>
                        </a:rPr>
                        <a:t>Proposed Mobile Application</a:t>
                      </a:r>
                      <a:endParaRPr sz="2000" b="1">
                        <a:solidFill>
                          <a:schemeClr val="lt1"/>
                        </a:solidFill>
                      </a:endParaRPr>
                    </a:p>
                  </a:txBody>
                  <a:tcPr marL="91425" marR="91425" marT="91425" marB="91425"/>
                </a:tc>
                <a:tc>
                  <a:txBody>
                    <a:bodyPr/>
                    <a:lstStyle/>
                    <a:p>
                      <a:pPr marL="0" lvl="0" indent="0" algn="l" rtl="0">
                        <a:spcBef>
                          <a:spcPts val="0"/>
                        </a:spcBef>
                        <a:spcAft>
                          <a:spcPts val="0"/>
                        </a:spcAft>
                        <a:buNone/>
                      </a:pPr>
                      <a:r>
                        <a:rPr lang="en-US" sz="2000" b="1">
                          <a:solidFill>
                            <a:schemeClr val="lt1"/>
                          </a:solidFill>
                        </a:rPr>
                        <a:t>          Other apps</a:t>
                      </a:r>
                      <a:endParaRPr sz="2000" b="1">
                        <a:solidFill>
                          <a:schemeClr val="lt1"/>
                        </a:solidFill>
                      </a:endParaRPr>
                    </a:p>
                  </a:txBody>
                  <a:tcPr marL="91425" marR="91425" marT="91425" marB="91425"/>
                </a:tc>
                <a:extLst>
                  <a:ext uri="{0D108BD9-81ED-4DB2-BD59-A6C34878D82A}">
                    <a16:rowId xmlns:a16="http://schemas.microsoft.com/office/drawing/2014/main" val="10000"/>
                  </a:ext>
                </a:extLst>
              </a:tr>
              <a:tr h="658550">
                <a:tc>
                  <a:txBody>
                    <a:bodyPr/>
                    <a:lstStyle/>
                    <a:p>
                      <a:pPr marL="0" lvl="0" indent="0" algn="l" rtl="0">
                        <a:spcBef>
                          <a:spcPts val="0"/>
                        </a:spcBef>
                        <a:spcAft>
                          <a:spcPts val="0"/>
                        </a:spcAft>
                        <a:buNone/>
                      </a:pPr>
                      <a:r>
                        <a:rPr lang="en-US" sz="1800">
                          <a:solidFill>
                            <a:schemeClr val="lt1"/>
                          </a:solidFill>
                        </a:rPr>
                        <a:t>Mobile App</a:t>
                      </a:r>
                      <a:endParaRPr sz="1800">
                        <a:solidFill>
                          <a:schemeClr val="lt1"/>
                        </a:solidFill>
                      </a:endParaRPr>
                    </a:p>
                  </a:txBody>
                  <a:tcPr marL="91425" marR="91425" marT="91425" marB="91425"/>
                </a:tc>
                <a:tc>
                  <a:txBody>
                    <a:bodyPr/>
                    <a:lstStyle/>
                    <a:p>
                      <a:pPr marL="0" lvl="0" indent="0" algn="l" rtl="0">
                        <a:spcBef>
                          <a:spcPts val="0"/>
                        </a:spcBef>
                        <a:spcAft>
                          <a:spcPts val="0"/>
                        </a:spcAft>
                        <a:buNone/>
                      </a:pPr>
                      <a:r>
                        <a:rPr lang="en-US"/>
                        <a:t>                          </a:t>
                      </a:r>
                      <a:r>
                        <a:rPr lang="en-US" sz="3300"/>
                        <a:t>✅</a:t>
                      </a:r>
                      <a:endParaRPr sz="3300"/>
                    </a:p>
                  </a:txBody>
                  <a:tcPr marL="91425" marR="91425" marT="91425" marB="91425"/>
                </a:tc>
                <a:tc>
                  <a:txBody>
                    <a:bodyPr/>
                    <a:lstStyle/>
                    <a:p>
                      <a:pPr marL="0" lvl="0" indent="0" algn="l" rtl="0">
                        <a:spcBef>
                          <a:spcPts val="0"/>
                        </a:spcBef>
                        <a:spcAft>
                          <a:spcPts val="0"/>
                        </a:spcAft>
                        <a:buNone/>
                      </a:pPr>
                      <a:r>
                        <a:rPr lang="en-US"/>
                        <a:t>                         </a:t>
                      </a:r>
                      <a:r>
                        <a:rPr lang="en-US" sz="3300">
                          <a:solidFill>
                            <a:schemeClr val="dk1"/>
                          </a:solidFill>
                        </a:rPr>
                        <a:t>✅</a:t>
                      </a:r>
                      <a:endParaRPr/>
                    </a:p>
                  </a:txBody>
                  <a:tcPr marL="91425" marR="91425" marT="91425" marB="91425"/>
                </a:tc>
                <a:extLst>
                  <a:ext uri="{0D108BD9-81ED-4DB2-BD59-A6C34878D82A}">
                    <a16:rowId xmlns:a16="http://schemas.microsoft.com/office/drawing/2014/main" val="10001"/>
                  </a:ext>
                </a:extLst>
              </a:tr>
              <a:tr h="658550">
                <a:tc>
                  <a:txBody>
                    <a:bodyPr/>
                    <a:lstStyle/>
                    <a:p>
                      <a:pPr marL="0" lvl="0" indent="0" algn="l" rtl="0">
                        <a:spcBef>
                          <a:spcPts val="0"/>
                        </a:spcBef>
                        <a:spcAft>
                          <a:spcPts val="0"/>
                        </a:spcAft>
                        <a:buNone/>
                      </a:pPr>
                      <a:r>
                        <a:rPr lang="en-US" sz="1900">
                          <a:solidFill>
                            <a:schemeClr val="lt1"/>
                          </a:solidFill>
                        </a:rPr>
                        <a:t>Input Image </a:t>
                      </a:r>
                      <a:endParaRPr sz="1900">
                        <a:solidFill>
                          <a:schemeClr val="lt1"/>
                        </a:solidFill>
                      </a:endParaRPr>
                    </a:p>
                  </a:txBody>
                  <a:tcPr marL="91425" marR="91425" marT="91425" marB="91425"/>
                </a:tc>
                <a:tc>
                  <a:txBody>
                    <a:bodyPr/>
                    <a:lstStyle/>
                    <a:p>
                      <a:pPr marL="0" lvl="0" indent="0" algn="l" rtl="0">
                        <a:spcBef>
                          <a:spcPts val="0"/>
                        </a:spcBef>
                        <a:spcAft>
                          <a:spcPts val="0"/>
                        </a:spcAft>
                        <a:buNone/>
                      </a:pPr>
                      <a:r>
                        <a:rPr lang="en-US"/>
                        <a:t>                          </a:t>
                      </a:r>
                      <a:r>
                        <a:rPr lang="en-US" sz="3300">
                          <a:solidFill>
                            <a:schemeClr val="dk1"/>
                          </a:solidFill>
                        </a:rPr>
                        <a:t>✅</a:t>
                      </a:r>
                      <a:endParaRPr/>
                    </a:p>
                  </a:txBody>
                  <a:tcPr marL="91425" marR="91425" marT="91425" marB="91425"/>
                </a:tc>
                <a:tc>
                  <a:txBody>
                    <a:bodyPr/>
                    <a:lstStyle/>
                    <a:p>
                      <a:pPr marL="0" lvl="0" indent="0" algn="l" rtl="0">
                        <a:spcBef>
                          <a:spcPts val="0"/>
                        </a:spcBef>
                        <a:spcAft>
                          <a:spcPts val="0"/>
                        </a:spcAft>
                        <a:buNone/>
                      </a:pPr>
                      <a:r>
                        <a:rPr lang="en-US"/>
                        <a:t>                        </a:t>
                      </a:r>
                      <a:r>
                        <a:rPr lang="en-US" sz="2900"/>
                        <a:t> ❌</a:t>
                      </a:r>
                      <a:endParaRPr sz="2900"/>
                    </a:p>
                  </a:txBody>
                  <a:tcPr marL="91425" marR="91425" marT="91425" marB="91425"/>
                </a:tc>
                <a:extLst>
                  <a:ext uri="{0D108BD9-81ED-4DB2-BD59-A6C34878D82A}">
                    <a16:rowId xmlns:a16="http://schemas.microsoft.com/office/drawing/2014/main" val="10002"/>
                  </a:ext>
                </a:extLst>
              </a:tr>
              <a:tr h="658550">
                <a:tc>
                  <a:txBody>
                    <a:bodyPr/>
                    <a:lstStyle/>
                    <a:p>
                      <a:pPr marL="0" lvl="0" indent="0" algn="l" rtl="0">
                        <a:spcBef>
                          <a:spcPts val="0"/>
                        </a:spcBef>
                        <a:spcAft>
                          <a:spcPts val="0"/>
                        </a:spcAft>
                        <a:buNone/>
                      </a:pPr>
                      <a:r>
                        <a:rPr lang="en-US" sz="1900">
                          <a:solidFill>
                            <a:schemeClr val="lt1"/>
                          </a:solidFill>
                        </a:rPr>
                        <a:t>Identify Harvesting Time</a:t>
                      </a:r>
                      <a:endParaRPr sz="1900">
                        <a:solidFill>
                          <a:schemeClr val="lt1"/>
                        </a:solidFill>
                      </a:endParaRPr>
                    </a:p>
                  </a:txBody>
                  <a:tcPr marL="91425" marR="91425" marT="91425" marB="91425"/>
                </a:tc>
                <a:tc>
                  <a:txBody>
                    <a:bodyPr/>
                    <a:lstStyle/>
                    <a:p>
                      <a:pPr marL="0" lvl="0" indent="0" algn="l" rtl="0">
                        <a:spcBef>
                          <a:spcPts val="0"/>
                        </a:spcBef>
                        <a:spcAft>
                          <a:spcPts val="0"/>
                        </a:spcAft>
                        <a:buNone/>
                      </a:pPr>
                      <a:r>
                        <a:rPr lang="en-US"/>
                        <a:t>                          </a:t>
                      </a:r>
                      <a:r>
                        <a:rPr lang="en-US" sz="3300">
                          <a:solidFill>
                            <a:schemeClr val="dk1"/>
                          </a:solidFill>
                        </a:rPr>
                        <a:t>✅</a:t>
                      </a:r>
                      <a:endParaRPr/>
                    </a:p>
                  </a:txBody>
                  <a:tcPr marL="91425" marR="91425" marT="91425" marB="91425"/>
                </a:tc>
                <a:tc>
                  <a:txBody>
                    <a:bodyPr/>
                    <a:lstStyle/>
                    <a:p>
                      <a:pPr marL="0" lvl="0" indent="0" algn="l" rtl="0">
                        <a:spcBef>
                          <a:spcPts val="0"/>
                        </a:spcBef>
                        <a:spcAft>
                          <a:spcPts val="0"/>
                        </a:spcAft>
                        <a:buNone/>
                      </a:pPr>
                      <a:r>
                        <a:rPr lang="en-US"/>
                        <a:t>                           </a:t>
                      </a:r>
                      <a:r>
                        <a:rPr lang="en-US" sz="2900">
                          <a:solidFill>
                            <a:schemeClr val="dk1"/>
                          </a:solidFill>
                        </a:rPr>
                        <a:t>❌</a:t>
                      </a:r>
                      <a:endParaRPr/>
                    </a:p>
                  </a:txBody>
                  <a:tcPr marL="91425" marR="91425" marT="91425" marB="91425"/>
                </a:tc>
                <a:extLst>
                  <a:ext uri="{0D108BD9-81ED-4DB2-BD59-A6C34878D82A}">
                    <a16:rowId xmlns:a16="http://schemas.microsoft.com/office/drawing/2014/main" val="10003"/>
                  </a:ext>
                </a:extLst>
              </a:tr>
              <a:tr h="658550">
                <a:tc>
                  <a:txBody>
                    <a:bodyPr/>
                    <a:lstStyle/>
                    <a:p>
                      <a:pPr marL="0" lvl="0" indent="0" algn="l" rtl="0">
                        <a:spcBef>
                          <a:spcPts val="0"/>
                        </a:spcBef>
                        <a:spcAft>
                          <a:spcPts val="0"/>
                        </a:spcAft>
                        <a:buNone/>
                      </a:pPr>
                      <a:r>
                        <a:rPr lang="en-US" sz="1900">
                          <a:solidFill>
                            <a:schemeClr val="lt1"/>
                          </a:solidFill>
                        </a:rPr>
                        <a:t>Identify Tomato Stages</a:t>
                      </a:r>
                      <a:endParaRPr/>
                    </a:p>
                  </a:txBody>
                  <a:tcPr marL="91425" marR="91425" marT="91425" marB="91425"/>
                </a:tc>
                <a:tc>
                  <a:txBody>
                    <a:bodyPr/>
                    <a:lstStyle/>
                    <a:p>
                      <a:pPr marL="0" lvl="0" indent="0" algn="l" rtl="0">
                        <a:spcBef>
                          <a:spcPts val="0"/>
                        </a:spcBef>
                        <a:spcAft>
                          <a:spcPts val="0"/>
                        </a:spcAft>
                        <a:buNone/>
                      </a:pPr>
                      <a:r>
                        <a:rPr lang="en-US"/>
                        <a:t>                          </a:t>
                      </a:r>
                      <a:r>
                        <a:rPr lang="en-US" sz="3300">
                          <a:solidFill>
                            <a:schemeClr val="dk1"/>
                          </a:solidFill>
                        </a:rPr>
                        <a:t>✅</a:t>
                      </a:r>
                      <a:endParaRPr/>
                    </a:p>
                  </a:txBody>
                  <a:tcPr marL="91425" marR="91425" marT="91425" marB="91425"/>
                </a:tc>
                <a:tc>
                  <a:txBody>
                    <a:bodyPr/>
                    <a:lstStyle/>
                    <a:p>
                      <a:pPr marL="0" lvl="0" indent="0" algn="l" rtl="0">
                        <a:spcBef>
                          <a:spcPts val="0"/>
                        </a:spcBef>
                        <a:spcAft>
                          <a:spcPts val="0"/>
                        </a:spcAft>
                        <a:buNone/>
                      </a:pPr>
                      <a:r>
                        <a:rPr lang="en-US"/>
                        <a:t>                           </a:t>
                      </a:r>
                      <a:r>
                        <a:rPr lang="en-US" sz="2900">
                          <a:solidFill>
                            <a:schemeClr val="dk1"/>
                          </a:solidFill>
                        </a:rPr>
                        <a:t>❌</a:t>
                      </a:r>
                      <a:endParaRPr/>
                    </a:p>
                  </a:txBody>
                  <a:tcPr marL="91425" marR="91425" marT="91425" marB="91425"/>
                </a:tc>
                <a:extLst>
                  <a:ext uri="{0D108BD9-81ED-4DB2-BD59-A6C34878D82A}">
                    <a16:rowId xmlns:a16="http://schemas.microsoft.com/office/drawing/2014/main" val="10004"/>
                  </a:ext>
                </a:extLst>
              </a:tr>
              <a:tr h="658550">
                <a:tc>
                  <a:txBody>
                    <a:bodyPr/>
                    <a:lstStyle/>
                    <a:p>
                      <a:pPr marL="0" lvl="0" indent="0" algn="l" rtl="0">
                        <a:spcBef>
                          <a:spcPts val="0"/>
                        </a:spcBef>
                        <a:spcAft>
                          <a:spcPts val="0"/>
                        </a:spcAft>
                        <a:buNone/>
                      </a:pPr>
                      <a:r>
                        <a:rPr lang="en-US" sz="1900">
                          <a:solidFill>
                            <a:schemeClr val="lt1"/>
                          </a:solidFill>
                        </a:rPr>
                        <a:t>Focused Content</a:t>
                      </a:r>
                      <a:endParaRPr sz="1900">
                        <a:solidFill>
                          <a:schemeClr val="lt1"/>
                        </a:solidFill>
                      </a:endParaRPr>
                    </a:p>
                    <a:p>
                      <a:pPr marL="0" lvl="0" indent="0" algn="l" rtl="0">
                        <a:spcBef>
                          <a:spcPts val="0"/>
                        </a:spcBef>
                        <a:spcAft>
                          <a:spcPts val="0"/>
                        </a:spcAft>
                        <a:buNone/>
                      </a:pPr>
                      <a:endParaRPr sz="1900">
                        <a:solidFill>
                          <a:schemeClr val="lt1"/>
                        </a:solidFill>
                      </a:endParaRPr>
                    </a:p>
                  </a:txBody>
                  <a:tcPr marL="91425" marR="91425" marT="91425" marB="91425"/>
                </a:tc>
                <a:tc>
                  <a:txBody>
                    <a:bodyPr/>
                    <a:lstStyle/>
                    <a:p>
                      <a:pPr marL="0" lvl="0" indent="0" algn="l" rtl="0">
                        <a:spcBef>
                          <a:spcPts val="0"/>
                        </a:spcBef>
                        <a:spcAft>
                          <a:spcPts val="0"/>
                        </a:spcAft>
                        <a:buNone/>
                      </a:pPr>
                      <a:r>
                        <a:rPr lang="en-US"/>
                        <a:t>                          </a:t>
                      </a:r>
                      <a:r>
                        <a:rPr lang="en-US" sz="3300">
                          <a:solidFill>
                            <a:schemeClr val="dk1"/>
                          </a:solidFill>
                        </a:rPr>
                        <a:t>✅</a:t>
                      </a:r>
                      <a:endParaRPr/>
                    </a:p>
                  </a:txBody>
                  <a:tcPr marL="91425" marR="91425" marT="91425" marB="91425"/>
                </a:tc>
                <a:tc>
                  <a:txBody>
                    <a:bodyPr/>
                    <a:lstStyle/>
                    <a:p>
                      <a:pPr marL="0" lvl="0" indent="0" algn="l" rtl="0">
                        <a:spcBef>
                          <a:spcPts val="0"/>
                        </a:spcBef>
                        <a:spcAft>
                          <a:spcPts val="0"/>
                        </a:spcAft>
                        <a:buNone/>
                      </a:pPr>
                      <a:r>
                        <a:rPr lang="en-US"/>
                        <a:t>                           </a:t>
                      </a:r>
                      <a:r>
                        <a:rPr lang="en-US" sz="2900">
                          <a:solidFill>
                            <a:schemeClr val="dk1"/>
                          </a:solidFill>
                        </a:rPr>
                        <a:t>❌</a:t>
                      </a:r>
                      <a:endParaRPr/>
                    </a:p>
                  </a:txBody>
                  <a:tcPr marL="91425" marR="91425" marT="91425" marB="91425"/>
                </a:tc>
                <a:extLst>
                  <a:ext uri="{0D108BD9-81ED-4DB2-BD59-A6C34878D82A}">
                    <a16:rowId xmlns:a16="http://schemas.microsoft.com/office/drawing/2014/main" val="10005"/>
                  </a:ext>
                </a:extLst>
              </a:tr>
            </a:tbl>
          </a:graphicData>
        </a:graphic>
      </p:graphicFrame>
      <p:graphicFrame>
        <p:nvGraphicFramePr>
          <p:cNvPr id="236" name="Google Shape;236;p22"/>
          <p:cNvGraphicFramePr/>
          <p:nvPr/>
        </p:nvGraphicFramePr>
        <p:xfrm>
          <a:off x="639813" y="5367625"/>
          <a:ext cx="10245325" cy="615600"/>
        </p:xfrm>
        <a:graphic>
          <a:graphicData uri="http://schemas.openxmlformats.org/drawingml/2006/table">
            <a:tbl>
              <a:tblPr>
                <a:noFill/>
                <a:tableStyleId>{2022965B-7893-454C-8A95-5D88BD0C615A}</a:tableStyleId>
              </a:tblPr>
              <a:tblGrid>
                <a:gridCol w="3301050">
                  <a:extLst>
                    <a:ext uri="{9D8B030D-6E8A-4147-A177-3AD203B41FA5}">
                      <a16:colId xmlns:a16="http://schemas.microsoft.com/office/drawing/2014/main" val="20000"/>
                    </a:ext>
                  </a:extLst>
                </a:gridCol>
                <a:gridCol w="3738475">
                  <a:extLst>
                    <a:ext uri="{9D8B030D-6E8A-4147-A177-3AD203B41FA5}">
                      <a16:colId xmlns:a16="http://schemas.microsoft.com/office/drawing/2014/main" val="20001"/>
                    </a:ext>
                  </a:extLst>
                </a:gridCol>
                <a:gridCol w="3205800">
                  <a:extLst>
                    <a:ext uri="{9D8B030D-6E8A-4147-A177-3AD203B41FA5}">
                      <a16:colId xmlns:a16="http://schemas.microsoft.com/office/drawing/2014/main" val="20002"/>
                    </a:ext>
                  </a:extLst>
                </a:gridCol>
              </a:tblGrid>
              <a:tr h="615600">
                <a:tc>
                  <a:txBody>
                    <a:bodyPr/>
                    <a:lstStyle/>
                    <a:p>
                      <a:pPr marL="0" lvl="0" indent="0" algn="l" rtl="0">
                        <a:spcBef>
                          <a:spcPts val="0"/>
                        </a:spcBef>
                        <a:spcAft>
                          <a:spcPts val="0"/>
                        </a:spcAft>
                        <a:buNone/>
                      </a:pPr>
                      <a:r>
                        <a:rPr lang="en-US" sz="1900">
                          <a:solidFill>
                            <a:schemeClr val="lt1"/>
                          </a:solidFill>
                        </a:rPr>
                        <a:t>Device Compatibility</a:t>
                      </a:r>
                      <a:endParaRPr sz="1900">
                        <a:solidFill>
                          <a:schemeClr val="lt1"/>
                        </a:solidFill>
                      </a:endParaRPr>
                    </a:p>
                  </a:txBody>
                  <a:tcPr marL="91425" marR="91425" marT="91425" marB="91425"/>
                </a:tc>
                <a:tc>
                  <a:txBody>
                    <a:bodyPr/>
                    <a:lstStyle/>
                    <a:p>
                      <a:pPr marL="0" lvl="0" indent="0" algn="l" rtl="0">
                        <a:spcBef>
                          <a:spcPts val="0"/>
                        </a:spcBef>
                        <a:spcAft>
                          <a:spcPts val="0"/>
                        </a:spcAft>
                        <a:buNone/>
                      </a:pPr>
                      <a:r>
                        <a:rPr lang="en-US"/>
                        <a:t>    </a:t>
                      </a:r>
                      <a:r>
                        <a:rPr lang="en-US" sz="2000">
                          <a:solidFill>
                            <a:srgbClr val="00FF00"/>
                          </a:solidFill>
                        </a:rPr>
                        <a:t>            IOS / Android</a:t>
                      </a:r>
                      <a:endParaRPr sz="2000">
                        <a:solidFill>
                          <a:srgbClr val="00FF00"/>
                        </a:solidFill>
                      </a:endParaRPr>
                    </a:p>
                  </a:txBody>
                  <a:tcPr marL="91425" marR="91425" marT="91425" marB="91425"/>
                </a:tc>
                <a:tc>
                  <a:txBody>
                    <a:bodyPr/>
                    <a:lstStyle/>
                    <a:p>
                      <a:pPr marL="0" lvl="0" indent="0" algn="l" rtl="0">
                        <a:spcBef>
                          <a:spcPts val="0"/>
                        </a:spcBef>
                        <a:spcAft>
                          <a:spcPts val="0"/>
                        </a:spcAft>
                        <a:buNone/>
                      </a:pPr>
                      <a:r>
                        <a:rPr lang="en-US"/>
                        <a:t>                </a:t>
                      </a:r>
                      <a:r>
                        <a:rPr lang="en-US" sz="2000">
                          <a:solidFill>
                            <a:schemeClr val="accent3"/>
                          </a:solidFill>
                        </a:rPr>
                        <a:t>      </a:t>
                      </a:r>
                      <a:r>
                        <a:rPr lang="en-US" sz="2000">
                          <a:solidFill>
                            <a:srgbClr val="00FF00"/>
                          </a:solidFill>
                        </a:rPr>
                        <a:t>Android</a:t>
                      </a:r>
                      <a:endParaRPr sz="2600">
                        <a:solidFill>
                          <a:srgbClr val="00FF00"/>
                        </a:solidFill>
                        <a:highlight>
                          <a:srgbClr val="00FF00"/>
                        </a:highlight>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42" name="Google Shape;242;p2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43" name="Google Shape;243;p2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244;p23"/>
          <p:cNvSpPr txBox="1"/>
          <p:nvPr/>
        </p:nvSpPr>
        <p:spPr>
          <a:xfrm>
            <a:off x="2404125" y="349700"/>
            <a:ext cx="69867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Specific and Sub Objectives</a:t>
            </a:r>
            <a:endParaRPr sz="3400" b="1">
              <a:solidFill>
                <a:schemeClr val="lt1"/>
              </a:solidFill>
              <a:latin typeface="Montserrat"/>
              <a:ea typeface="Montserrat"/>
              <a:cs typeface="Montserrat"/>
              <a:sym typeface="Montserrat"/>
            </a:endParaRPr>
          </a:p>
        </p:txBody>
      </p:sp>
      <p:pic>
        <p:nvPicPr>
          <p:cNvPr id="245" name="Google Shape;245;p23"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246" name="Google Shape;246;p23"/>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247" name="Google Shape;247;p23"/>
          <p:cNvSpPr txBox="1"/>
          <p:nvPr/>
        </p:nvSpPr>
        <p:spPr>
          <a:xfrm>
            <a:off x="897850" y="965300"/>
            <a:ext cx="9698400" cy="543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solidFill>
                  <a:schemeClr val="lt1"/>
                </a:solidFill>
                <a:latin typeface="Montserrat"/>
                <a:ea typeface="Montserrat"/>
                <a:cs typeface="Montserrat"/>
                <a:sym typeface="Montserrat"/>
              </a:rPr>
              <a:t>Main Objective</a:t>
            </a:r>
            <a:endParaRPr sz="2500">
              <a:solidFill>
                <a:schemeClr val="lt1"/>
              </a:solidFill>
              <a:latin typeface="Montserrat"/>
              <a:ea typeface="Montserrat"/>
              <a:cs typeface="Montserrat"/>
              <a:sym typeface="Montserrat"/>
            </a:endParaRPr>
          </a:p>
          <a:p>
            <a:pPr marL="0" lvl="0" indent="0" algn="l" rtl="0">
              <a:spcBef>
                <a:spcPts val="0"/>
              </a:spcBef>
              <a:spcAft>
                <a:spcPts val="0"/>
              </a:spcAft>
              <a:buNone/>
            </a:pPr>
            <a:endParaRPr sz="28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Develop a mobile application to identify the best time to harvest tomatoes.</a:t>
            </a:r>
            <a:endParaRPr sz="21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As well as the stages of ripeness and the time period during which they should be harvested.</a:t>
            </a:r>
            <a:endParaRPr sz="2100">
              <a:solidFill>
                <a:schemeClr val="lt1"/>
              </a:solidFill>
              <a:latin typeface="Montserrat"/>
              <a:ea typeface="Montserrat"/>
              <a:cs typeface="Montserrat"/>
              <a:sym typeface="Montserrat"/>
            </a:endParaRPr>
          </a:p>
          <a:p>
            <a:pPr marL="0" lvl="0" indent="0" algn="just" rtl="0">
              <a:spcBef>
                <a:spcPts val="0"/>
              </a:spcBef>
              <a:spcAft>
                <a:spcPts val="0"/>
              </a:spcAft>
              <a:buNone/>
            </a:pPr>
            <a:endParaRPr sz="2100">
              <a:solidFill>
                <a:schemeClr val="lt1"/>
              </a:solidFill>
              <a:latin typeface="Montserrat"/>
              <a:ea typeface="Montserrat"/>
              <a:cs typeface="Montserrat"/>
              <a:sym typeface="Montserrat"/>
            </a:endParaRPr>
          </a:p>
          <a:p>
            <a:pPr marL="0" lvl="0" indent="0" algn="just" rtl="0">
              <a:spcBef>
                <a:spcPts val="0"/>
              </a:spcBef>
              <a:spcAft>
                <a:spcPts val="0"/>
              </a:spcAft>
              <a:buNone/>
            </a:pPr>
            <a:r>
              <a:rPr lang="en-US" sz="2500">
                <a:solidFill>
                  <a:schemeClr val="lt1"/>
                </a:solidFill>
                <a:latin typeface="Montserrat"/>
                <a:ea typeface="Montserrat"/>
                <a:cs typeface="Montserrat"/>
                <a:sym typeface="Montserrat"/>
              </a:rPr>
              <a:t>Sub Objective</a:t>
            </a:r>
            <a:endParaRPr sz="2500">
              <a:solidFill>
                <a:schemeClr val="lt1"/>
              </a:solidFill>
              <a:latin typeface="Montserrat"/>
              <a:ea typeface="Montserrat"/>
              <a:cs typeface="Montserrat"/>
              <a:sym typeface="Montserrat"/>
            </a:endParaRPr>
          </a:p>
          <a:p>
            <a:pPr marL="0" lvl="0" indent="0" algn="just" rtl="0">
              <a:spcBef>
                <a:spcPts val="0"/>
              </a:spcBef>
              <a:spcAft>
                <a:spcPts val="0"/>
              </a:spcAft>
              <a:buNone/>
            </a:pPr>
            <a:endParaRPr sz="25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Create user friendly</a:t>
            </a:r>
            <a:endParaRPr sz="21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Interactive mobile application</a:t>
            </a:r>
            <a:endParaRPr sz="21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limited resource utilization</a:t>
            </a:r>
            <a:endParaRPr sz="21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Add real time images to recognize tomatoes ripeness stages and harvesting time</a:t>
            </a:r>
            <a:endParaRPr sz="2100">
              <a:solidFill>
                <a:schemeClr val="lt1"/>
              </a:solidFill>
              <a:latin typeface="Montserrat"/>
              <a:ea typeface="Montserrat"/>
              <a:cs typeface="Montserrat"/>
              <a:sym typeface="Montserrat"/>
            </a:endParaRPr>
          </a:p>
          <a:p>
            <a:pPr marL="0" lvl="0" indent="0" algn="l" rtl="0">
              <a:spcBef>
                <a:spcPts val="0"/>
              </a:spcBef>
              <a:spcAft>
                <a:spcPts val="0"/>
              </a:spcAft>
              <a:buNone/>
            </a:pPr>
            <a:endParaRPr sz="2800">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53" name="Google Shape;253;p2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54" name="Google Shape;254;p2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255;p24"/>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System Overview</a:t>
            </a:r>
            <a:endParaRPr sz="3400" b="1">
              <a:solidFill>
                <a:schemeClr val="lt1"/>
              </a:solidFill>
              <a:latin typeface="Montserrat"/>
              <a:ea typeface="Montserrat"/>
              <a:cs typeface="Montserrat"/>
              <a:sym typeface="Montserrat"/>
            </a:endParaRPr>
          </a:p>
        </p:txBody>
      </p:sp>
      <p:pic>
        <p:nvPicPr>
          <p:cNvPr id="256" name="Google Shape;256;p24"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257" name="Google Shape;257;p24"/>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258" name="Google Shape;258;p24"/>
          <p:cNvSpPr txBox="1"/>
          <p:nvPr/>
        </p:nvSpPr>
        <p:spPr>
          <a:xfrm>
            <a:off x="944975" y="1410500"/>
            <a:ext cx="10047300" cy="479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259" name="Google Shape;259;p24"/>
          <p:cNvPicPr preferRelativeResize="0"/>
          <p:nvPr/>
        </p:nvPicPr>
        <p:blipFill>
          <a:blip r:embed="rId4">
            <a:alphaModFix/>
          </a:blip>
          <a:stretch>
            <a:fillRect/>
          </a:stretch>
        </p:blipFill>
        <p:spPr>
          <a:xfrm>
            <a:off x="1061160" y="1155950"/>
            <a:ext cx="9814938" cy="50914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5"/>
          <p:cNvSpPr txBox="1"/>
          <p:nvPr/>
        </p:nvSpPr>
        <p:spPr>
          <a:xfrm>
            <a:off x="3759863" y="252000"/>
            <a:ext cx="44916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3400" b="1">
                <a:solidFill>
                  <a:schemeClr val="lt1"/>
                </a:solidFill>
                <a:latin typeface="Montserrat"/>
                <a:ea typeface="Montserrat"/>
                <a:cs typeface="Montserrat"/>
                <a:sym typeface="Montserrat"/>
              </a:rPr>
              <a:t>Completed Tasks</a:t>
            </a:r>
            <a:endParaRPr sz="2800">
              <a:solidFill>
                <a:schemeClr val="dk1"/>
              </a:solidFill>
              <a:latin typeface="Montserrat"/>
              <a:ea typeface="Montserrat"/>
              <a:cs typeface="Montserrat"/>
              <a:sym typeface="Montserrat"/>
            </a:endParaRPr>
          </a:p>
        </p:txBody>
      </p:sp>
      <p:sp>
        <p:nvSpPr>
          <p:cNvPr id="265" name="Google Shape;265;p2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266;p2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67" name="Google Shape;267;p2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68" name="Google Shape;268;p25"/>
          <p:cNvSpPr txBox="1"/>
          <p:nvPr/>
        </p:nvSpPr>
        <p:spPr>
          <a:xfrm>
            <a:off x="509925" y="1677900"/>
            <a:ext cx="6667500" cy="42768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Finding an appropriate dataset </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Completing the test model using test data obtained </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Train the ML model using the dataset </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Identifying the criteria for selecting</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Developing mobile App</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endParaRPr sz="2400">
              <a:solidFill>
                <a:schemeClr val="lt1"/>
              </a:solidFill>
              <a:latin typeface="Montserrat"/>
              <a:ea typeface="Montserrat"/>
              <a:cs typeface="Montserrat"/>
              <a:sym typeface="Montserrat"/>
            </a:endParaRPr>
          </a:p>
        </p:txBody>
      </p:sp>
      <p:pic>
        <p:nvPicPr>
          <p:cNvPr id="269" name="Google Shape;269;p25"/>
          <p:cNvPicPr preferRelativeResize="0"/>
          <p:nvPr/>
        </p:nvPicPr>
        <p:blipFill>
          <a:blip r:embed="rId3">
            <a:alphaModFix/>
          </a:blip>
          <a:stretch>
            <a:fillRect/>
          </a:stretch>
        </p:blipFill>
        <p:spPr>
          <a:xfrm>
            <a:off x="5485475" y="197273"/>
            <a:ext cx="6463475" cy="6463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6"/>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275" name="Google Shape;275;p26"/>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6" name="Google Shape;276;p26"/>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77" name="Google Shape;277;p2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78" name="Google Shape;278;p26"/>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279" name="Google Shape;279;p26"/>
          <p:cNvSpPr txBox="1"/>
          <p:nvPr/>
        </p:nvSpPr>
        <p:spPr>
          <a:xfrm>
            <a:off x="826375" y="579007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 Model training</a:t>
            </a:r>
            <a:endParaRPr sz="2800">
              <a:solidFill>
                <a:schemeClr val="lt1"/>
              </a:solidFill>
              <a:latin typeface="Montserrat"/>
              <a:ea typeface="Montserrat"/>
              <a:cs typeface="Montserrat"/>
              <a:sym typeface="Montserrat"/>
            </a:endParaRPr>
          </a:p>
        </p:txBody>
      </p:sp>
      <p:pic>
        <p:nvPicPr>
          <p:cNvPr id="280" name="Google Shape;280;p26" title="training model.png"/>
          <p:cNvPicPr preferRelativeResize="0"/>
          <p:nvPr/>
        </p:nvPicPr>
        <p:blipFill>
          <a:blip r:embed="rId3">
            <a:alphaModFix/>
          </a:blip>
          <a:stretch>
            <a:fillRect/>
          </a:stretch>
        </p:blipFill>
        <p:spPr>
          <a:xfrm>
            <a:off x="1363475" y="1367900"/>
            <a:ext cx="8815826" cy="44221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7"/>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286" name="Google Shape;286;p27"/>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7" name="Google Shape;287;p2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88" name="Google Shape;288;p2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89" name="Google Shape;289;p27"/>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290" name="Google Shape;290;p27"/>
          <p:cNvSpPr txBox="1"/>
          <p:nvPr/>
        </p:nvSpPr>
        <p:spPr>
          <a:xfrm>
            <a:off x="380050" y="599882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 </a:t>
            </a:r>
            <a:r>
              <a:rPr lang="en-US" sz="1600">
                <a:solidFill>
                  <a:schemeClr val="lt1"/>
                </a:solidFill>
                <a:latin typeface="Montserrat"/>
                <a:ea typeface="Montserrat"/>
                <a:cs typeface="Montserrat"/>
                <a:sym typeface="Montserrat"/>
              </a:rPr>
              <a:t>Backend Running Stage</a:t>
            </a:r>
            <a:endParaRPr sz="2800">
              <a:solidFill>
                <a:schemeClr val="lt1"/>
              </a:solidFill>
              <a:latin typeface="Montserrat"/>
              <a:ea typeface="Montserrat"/>
              <a:cs typeface="Montserrat"/>
              <a:sym typeface="Montserrat"/>
            </a:endParaRPr>
          </a:p>
        </p:txBody>
      </p:sp>
      <p:pic>
        <p:nvPicPr>
          <p:cNvPr id="291" name="Google Shape;291;p27" title="backend.png"/>
          <p:cNvPicPr preferRelativeResize="0"/>
          <p:nvPr/>
        </p:nvPicPr>
        <p:blipFill>
          <a:blip r:embed="rId3">
            <a:alphaModFix/>
          </a:blip>
          <a:stretch>
            <a:fillRect/>
          </a:stretch>
        </p:blipFill>
        <p:spPr>
          <a:xfrm>
            <a:off x="1090875" y="1451750"/>
            <a:ext cx="9421949" cy="42904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8"/>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297" name="Google Shape;297;p28"/>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p28"/>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99" name="Google Shape;299;p28"/>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00" name="Google Shape;300;p28"/>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301" name="Google Shape;301;p28"/>
          <p:cNvSpPr txBox="1"/>
          <p:nvPr/>
        </p:nvSpPr>
        <p:spPr>
          <a:xfrm>
            <a:off x="826375" y="579007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CNN model </a:t>
            </a:r>
            <a:endParaRPr sz="2800">
              <a:solidFill>
                <a:schemeClr val="lt1"/>
              </a:solidFill>
              <a:latin typeface="Montserrat"/>
              <a:ea typeface="Montserrat"/>
              <a:cs typeface="Montserrat"/>
              <a:sym typeface="Montserrat"/>
            </a:endParaRPr>
          </a:p>
        </p:txBody>
      </p:sp>
      <p:pic>
        <p:nvPicPr>
          <p:cNvPr id="302" name="Google Shape;302;p28" title="CNN model training.png"/>
          <p:cNvPicPr preferRelativeResize="0"/>
          <p:nvPr/>
        </p:nvPicPr>
        <p:blipFill>
          <a:blip r:embed="rId3">
            <a:alphaModFix/>
          </a:blip>
          <a:stretch>
            <a:fillRect/>
          </a:stretch>
        </p:blipFill>
        <p:spPr>
          <a:xfrm>
            <a:off x="2363625" y="1367900"/>
            <a:ext cx="7051198" cy="4269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8" name="Google Shape;308;p29"/>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09" name="Google Shape;309;p29"/>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10" name="Google Shape;310;p29"/>
          <p:cNvSpPr txBox="1"/>
          <p:nvPr/>
        </p:nvSpPr>
        <p:spPr>
          <a:xfrm>
            <a:off x="2199273" y="349700"/>
            <a:ext cx="70836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pic>
        <p:nvPicPr>
          <p:cNvPr id="311" name="Google Shape;311;p29" title="Yolov8 model training.png"/>
          <p:cNvPicPr preferRelativeResize="0"/>
          <p:nvPr/>
        </p:nvPicPr>
        <p:blipFill>
          <a:blip r:embed="rId3">
            <a:alphaModFix/>
          </a:blip>
          <a:stretch>
            <a:fillRect/>
          </a:stretch>
        </p:blipFill>
        <p:spPr>
          <a:xfrm>
            <a:off x="1743277" y="1210100"/>
            <a:ext cx="8077127" cy="4591213"/>
          </a:xfrm>
          <a:prstGeom prst="rect">
            <a:avLst/>
          </a:prstGeom>
          <a:noFill/>
          <a:ln>
            <a:noFill/>
          </a:ln>
        </p:spPr>
      </p:pic>
      <p:sp>
        <p:nvSpPr>
          <p:cNvPr id="312" name="Google Shape;312;p29"/>
          <p:cNvSpPr txBox="1"/>
          <p:nvPr/>
        </p:nvSpPr>
        <p:spPr>
          <a:xfrm>
            <a:off x="416900" y="5953725"/>
            <a:ext cx="4176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Yolov8 model </a:t>
            </a:r>
            <a:endParaRPr sz="2800">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8" name="Google Shape;318;p30"/>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19" name="Google Shape;319;p30"/>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20" name="Google Shape;320;p30"/>
          <p:cNvSpPr txBox="1"/>
          <p:nvPr/>
        </p:nvSpPr>
        <p:spPr>
          <a:xfrm>
            <a:off x="2199273" y="349700"/>
            <a:ext cx="70836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pic>
        <p:nvPicPr>
          <p:cNvPr id="321" name="Google Shape;321;p30" title="flutter App Running.png"/>
          <p:cNvPicPr preferRelativeResize="0"/>
          <p:nvPr/>
        </p:nvPicPr>
        <p:blipFill>
          <a:blip r:embed="rId3">
            <a:alphaModFix/>
          </a:blip>
          <a:stretch>
            <a:fillRect/>
          </a:stretch>
        </p:blipFill>
        <p:spPr>
          <a:xfrm>
            <a:off x="950650" y="1210100"/>
            <a:ext cx="9688673" cy="4577850"/>
          </a:xfrm>
          <a:prstGeom prst="rect">
            <a:avLst/>
          </a:prstGeom>
          <a:noFill/>
          <a:ln>
            <a:noFill/>
          </a:ln>
        </p:spPr>
      </p:pic>
      <p:sp>
        <p:nvSpPr>
          <p:cNvPr id="322" name="Google Shape;322;p30"/>
          <p:cNvSpPr txBox="1"/>
          <p:nvPr/>
        </p:nvSpPr>
        <p:spPr>
          <a:xfrm>
            <a:off x="312675" y="5940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 </a:t>
            </a:r>
            <a:r>
              <a:rPr lang="en-US" sz="1600">
                <a:solidFill>
                  <a:schemeClr val="lt1"/>
                </a:solidFill>
                <a:latin typeface="Montserrat"/>
                <a:ea typeface="Montserrat"/>
                <a:cs typeface="Montserrat"/>
                <a:sym typeface="Montserrat"/>
              </a:rPr>
              <a:t>app running stage</a:t>
            </a:r>
            <a:endParaRPr sz="2800">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8" name="Google Shape;328;p3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29" name="Google Shape;329;p3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30" name="Google Shape;330;p31"/>
          <p:cNvSpPr txBox="1"/>
          <p:nvPr/>
        </p:nvSpPr>
        <p:spPr>
          <a:xfrm>
            <a:off x="2199273" y="349700"/>
            <a:ext cx="70836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pic>
        <p:nvPicPr>
          <p:cNvPr id="331" name="Google Shape;331;p31" title="3.png"/>
          <p:cNvPicPr preferRelativeResize="0"/>
          <p:nvPr/>
        </p:nvPicPr>
        <p:blipFill>
          <a:blip r:embed="rId3">
            <a:alphaModFix/>
          </a:blip>
          <a:stretch>
            <a:fillRect/>
          </a:stretch>
        </p:blipFill>
        <p:spPr>
          <a:xfrm>
            <a:off x="6103375" y="1057700"/>
            <a:ext cx="3183153" cy="5495500"/>
          </a:xfrm>
          <a:prstGeom prst="rect">
            <a:avLst/>
          </a:prstGeom>
          <a:noFill/>
          <a:ln>
            <a:noFill/>
          </a:ln>
        </p:spPr>
      </p:pic>
      <p:pic>
        <p:nvPicPr>
          <p:cNvPr id="332" name="Google Shape;332;p31" title="second page.png"/>
          <p:cNvPicPr preferRelativeResize="0"/>
          <p:nvPr/>
        </p:nvPicPr>
        <p:blipFill>
          <a:blip r:embed="rId4">
            <a:alphaModFix/>
          </a:blip>
          <a:stretch>
            <a:fillRect/>
          </a:stretch>
        </p:blipFill>
        <p:spPr>
          <a:xfrm>
            <a:off x="1369128" y="1057700"/>
            <a:ext cx="2907297" cy="5495500"/>
          </a:xfrm>
          <a:prstGeom prst="rect">
            <a:avLst/>
          </a:prstGeom>
          <a:noFill/>
          <a:ln>
            <a:noFill/>
          </a:ln>
        </p:spPr>
      </p:pic>
      <p:sp>
        <p:nvSpPr>
          <p:cNvPr id="333" name="Google Shape;333;p31"/>
          <p:cNvSpPr txBox="1"/>
          <p:nvPr/>
        </p:nvSpPr>
        <p:spPr>
          <a:xfrm>
            <a:off x="125050" y="5999100"/>
            <a:ext cx="1078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 </a:t>
            </a:r>
            <a:r>
              <a:rPr lang="en-US" sz="1600">
                <a:solidFill>
                  <a:schemeClr val="lt1"/>
                </a:solidFill>
                <a:latin typeface="Montserrat"/>
                <a:ea typeface="Montserrat"/>
                <a:cs typeface="Montserrat"/>
                <a:sym typeface="Montserrat"/>
              </a:rPr>
              <a:t>2 page</a:t>
            </a:r>
            <a:endParaRPr sz="2800">
              <a:solidFill>
                <a:schemeClr val="lt1"/>
              </a:solidFill>
              <a:latin typeface="Montserrat"/>
              <a:ea typeface="Montserrat"/>
              <a:cs typeface="Montserrat"/>
              <a:sym typeface="Montserrat"/>
            </a:endParaRPr>
          </a:p>
        </p:txBody>
      </p:sp>
      <p:sp>
        <p:nvSpPr>
          <p:cNvPr id="334" name="Google Shape;334;p31"/>
          <p:cNvSpPr txBox="1"/>
          <p:nvPr/>
        </p:nvSpPr>
        <p:spPr>
          <a:xfrm>
            <a:off x="9470125" y="5863925"/>
            <a:ext cx="1078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 </a:t>
            </a:r>
            <a:r>
              <a:rPr lang="en-US" sz="1600">
                <a:solidFill>
                  <a:schemeClr val="lt1"/>
                </a:solidFill>
                <a:latin typeface="Montserrat"/>
                <a:ea typeface="Montserrat"/>
                <a:cs typeface="Montserrat"/>
                <a:sym typeface="Montserrat"/>
              </a:rPr>
              <a:t>3 page</a:t>
            </a:r>
            <a:endParaRPr sz="280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p:nvPr/>
        </p:nvSpPr>
        <p:spPr>
          <a:xfrm>
            <a:off x="4461800" y="389575"/>
            <a:ext cx="24693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u="sng">
                <a:solidFill>
                  <a:schemeClr val="lt1"/>
                </a:solidFill>
                <a:latin typeface="Montserrat"/>
                <a:ea typeface="Montserrat"/>
                <a:cs typeface="Montserrat"/>
                <a:sym typeface="Montserrat"/>
              </a:rPr>
              <a:t>Our Team</a:t>
            </a:r>
            <a:endParaRPr sz="3400" b="1" u="sng">
              <a:solidFill>
                <a:schemeClr val="lt1"/>
              </a:solidFill>
              <a:latin typeface="Montserrat"/>
              <a:ea typeface="Montserrat"/>
              <a:cs typeface="Montserrat"/>
              <a:sym typeface="Montserrat"/>
            </a:endParaRPr>
          </a:p>
        </p:txBody>
      </p:sp>
      <p:sp>
        <p:nvSpPr>
          <p:cNvPr id="100" name="Google Shape;100;p14"/>
          <p:cNvSpPr/>
          <p:nvPr/>
        </p:nvSpPr>
        <p:spPr>
          <a:xfrm>
            <a:off x="4829000" y="3983063"/>
            <a:ext cx="1734900" cy="173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01" name="Google Shape;101;p14"/>
          <p:cNvSpPr/>
          <p:nvPr/>
        </p:nvSpPr>
        <p:spPr>
          <a:xfrm>
            <a:off x="1815975" y="3940026"/>
            <a:ext cx="1878300" cy="1878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02" name="Google Shape;102;p14"/>
          <p:cNvSpPr/>
          <p:nvPr/>
        </p:nvSpPr>
        <p:spPr>
          <a:xfrm>
            <a:off x="7888267" y="3983063"/>
            <a:ext cx="1734900" cy="173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03" name="Google Shape;103;p14"/>
          <p:cNvSpPr/>
          <p:nvPr/>
        </p:nvSpPr>
        <p:spPr>
          <a:xfrm>
            <a:off x="6170804" y="1152375"/>
            <a:ext cx="1734900" cy="173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04" name="Google Shape;104;p14"/>
          <p:cNvSpPr/>
          <p:nvPr/>
        </p:nvSpPr>
        <p:spPr>
          <a:xfrm>
            <a:off x="3090795" y="1152375"/>
            <a:ext cx="1734900" cy="173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05" name="Google Shape;105;p14"/>
          <p:cNvSpPr txBox="1"/>
          <p:nvPr/>
        </p:nvSpPr>
        <p:spPr>
          <a:xfrm>
            <a:off x="2513275" y="2973475"/>
            <a:ext cx="27486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Mr. Amila Senarathne</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Supervisor</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06" name="Google Shape;106;p14"/>
          <p:cNvSpPr txBox="1"/>
          <p:nvPr/>
        </p:nvSpPr>
        <p:spPr>
          <a:xfrm>
            <a:off x="5520000" y="2973475"/>
            <a:ext cx="34815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Dr. Lakmini  Abeywardhana</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Co-Supervisor</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07" name="Google Shape;107;p14"/>
          <p:cNvSpPr txBox="1"/>
          <p:nvPr/>
        </p:nvSpPr>
        <p:spPr>
          <a:xfrm>
            <a:off x="1322325" y="5861475"/>
            <a:ext cx="27486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IT 20142728</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Ranawaka. T. D</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08" name="Google Shape;108;p14"/>
          <p:cNvSpPr txBox="1"/>
          <p:nvPr/>
        </p:nvSpPr>
        <p:spPr>
          <a:xfrm>
            <a:off x="4385825" y="5865175"/>
            <a:ext cx="35835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IT 21013164</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G. D. M. J Samarasinghe</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09" name="Google Shape;109;p14"/>
          <p:cNvSpPr txBox="1"/>
          <p:nvPr/>
        </p:nvSpPr>
        <p:spPr>
          <a:xfrm>
            <a:off x="7579113" y="5865175"/>
            <a:ext cx="27486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IT 20665548</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Herath H.M.R.K</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10" name="Google Shape;110;p14"/>
          <p:cNvSpPr/>
          <p:nvPr/>
        </p:nvSpPr>
        <p:spPr>
          <a:xfrm rot="4028317" flipH="1">
            <a:off x="315834" y="206595"/>
            <a:ext cx="1773731" cy="1773731"/>
          </a:xfrm>
          <a:prstGeom prst="flowChartConnector">
            <a:avLst/>
          </a:pr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11" name="Google Shape;111;p14"/>
          <p:cNvSpPr/>
          <p:nvPr/>
        </p:nvSpPr>
        <p:spPr>
          <a:xfrm rot="4028391" flipH="1">
            <a:off x="1741859" y="699987"/>
            <a:ext cx="786907" cy="786907"/>
          </a:xfrm>
          <a:prstGeom prst="flowChartConnector">
            <a:avLst/>
          </a:prstGeom>
          <a:solidFill>
            <a:srgbClr val="DE5740">
              <a:alpha val="49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12" name="Google Shape;112;p14"/>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14"/>
          <p:cNvSpPr/>
          <p:nvPr/>
        </p:nvSpPr>
        <p:spPr>
          <a:xfrm rot="4028482" flipH="1">
            <a:off x="11281216" y="5041832"/>
            <a:ext cx="1168464" cy="1168464"/>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114" name="Google Shape;114;p14"/>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115" name="Google Shape;115;p14"/>
          <p:cNvPicPr preferRelativeResize="0"/>
          <p:nvPr/>
        </p:nvPicPr>
        <p:blipFill>
          <a:blip r:embed="rId4">
            <a:alphaModFix/>
          </a:blip>
          <a:stretch>
            <a:fillRect/>
          </a:stretch>
        </p:blipFill>
        <p:spPr>
          <a:xfrm>
            <a:off x="10327728" y="4890588"/>
            <a:ext cx="2338612" cy="2338612"/>
          </a:xfrm>
          <a:prstGeom prst="rect">
            <a:avLst/>
          </a:prstGeom>
          <a:noFill/>
          <a:ln>
            <a:noFill/>
          </a:ln>
        </p:spPr>
      </p:pic>
      <p:pic>
        <p:nvPicPr>
          <p:cNvPr id="116" name="Google Shape;116;p14"/>
          <p:cNvPicPr preferRelativeResize="0"/>
          <p:nvPr/>
        </p:nvPicPr>
        <p:blipFill rotWithShape="1">
          <a:blip r:embed="rId5">
            <a:alphaModFix/>
          </a:blip>
          <a:srcRect l="30850" t="22785" r="37844" b="42180"/>
          <a:stretch/>
        </p:blipFill>
        <p:spPr>
          <a:xfrm>
            <a:off x="1815975" y="3953525"/>
            <a:ext cx="1878300" cy="1851300"/>
          </a:xfrm>
          <a:prstGeom prst="ellipse">
            <a:avLst/>
          </a:prstGeom>
          <a:noFill/>
          <a:ln>
            <a:noFill/>
          </a:ln>
        </p:spPr>
      </p:pic>
      <p:pic>
        <p:nvPicPr>
          <p:cNvPr id="117" name="Google Shape;117;p14"/>
          <p:cNvPicPr preferRelativeResize="0"/>
          <p:nvPr/>
        </p:nvPicPr>
        <p:blipFill>
          <a:blip r:embed="rId6">
            <a:alphaModFix/>
          </a:blip>
          <a:stretch>
            <a:fillRect/>
          </a:stretch>
        </p:blipFill>
        <p:spPr>
          <a:xfrm>
            <a:off x="6234425" y="1049425"/>
            <a:ext cx="1734900" cy="1879800"/>
          </a:xfrm>
          <a:prstGeom prst="ellipse">
            <a:avLst/>
          </a:prstGeom>
          <a:noFill/>
          <a:ln>
            <a:noFill/>
          </a:ln>
        </p:spPr>
      </p:pic>
      <p:pic>
        <p:nvPicPr>
          <p:cNvPr id="118" name="Google Shape;118;p14"/>
          <p:cNvPicPr preferRelativeResize="0"/>
          <p:nvPr/>
        </p:nvPicPr>
        <p:blipFill>
          <a:blip r:embed="rId7">
            <a:alphaModFix/>
          </a:blip>
          <a:stretch>
            <a:fillRect/>
          </a:stretch>
        </p:blipFill>
        <p:spPr>
          <a:xfrm>
            <a:off x="3019100" y="1077925"/>
            <a:ext cx="1849800" cy="1851300"/>
          </a:xfrm>
          <a:prstGeom prst="ellipse">
            <a:avLst/>
          </a:prstGeom>
          <a:noFill/>
          <a:ln>
            <a:noFill/>
          </a:ln>
        </p:spPr>
      </p:pic>
      <p:pic>
        <p:nvPicPr>
          <p:cNvPr id="119" name="Google Shape;119;p14"/>
          <p:cNvPicPr preferRelativeResize="0"/>
          <p:nvPr/>
        </p:nvPicPr>
        <p:blipFill rotWithShape="1">
          <a:blip r:embed="rId8">
            <a:alphaModFix/>
          </a:blip>
          <a:srcRect l="20070" t="13786" r="20249" b="48212"/>
          <a:stretch/>
        </p:blipFill>
        <p:spPr>
          <a:xfrm>
            <a:off x="4771550" y="3997075"/>
            <a:ext cx="1849800" cy="1767900"/>
          </a:xfrm>
          <a:prstGeom prst="ellipse">
            <a:avLst/>
          </a:prstGeom>
          <a:noFill/>
          <a:ln>
            <a:noFill/>
          </a:ln>
        </p:spPr>
      </p:pic>
      <p:pic>
        <p:nvPicPr>
          <p:cNvPr id="120" name="Google Shape;120;p14"/>
          <p:cNvPicPr preferRelativeResize="0"/>
          <p:nvPr/>
        </p:nvPicPr>
        <p:blipFill rotWithShape="1">
          <a:blip r:embed="rId9">
            <a:alphaModFix/>
          </a:blip>
          <a:srcRect r="20666" b="19139"/>
          <a:stretch/>
        </p:blipFill>
        <p:spPr>
          <a:xfrm>
            <a:off x="7698625" y="3772475"/>
            <a:ext cx="1924500" cy="19455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3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41" name="Google Shape;341;p3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42" name="Google Shape;342;p32"/>
          <p:cNvSpPr txBox="1"/>
          <p:nvPr/>
        </p:nvSpPr>
        <p:spPr>
          <a:xfrm>
            <a:off x="2199273" y="349700"/>
            <a:ext cx="70836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343" name="Google Shape;343;p32"/>
          <p:cNvSpPr txBox="1"/>
          <p:nvPr/>
        </p:nvSpPr>
        <p:spPr>
          <a:xfrm>
            <a:off x="125050" y="5999100"/>
            <a:ext cx="1078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 </a:t>
            </a:r>
            <a:r>
              <a:rPr lang="en-US" sz="1600">
                <a:solidFill>
                  <a:schemeClr val="lt1"/>
                </a:solidFill>
                <a:latin typeface="Montserrat"/>
                <a:ea typeface="Montserrat"/>
                <a:cs typeface="Montserrat"/>
                <a:sym typeface="Montserrat"/>
              </a:rPr>
              <a:t>4 page</a:t>
            </a:r>
            <a:endParaRPr sz="2800">
              <a:solidFill>
                <a:schemeClr val="lt1"/>
              </a:solidFill>
              <a:latin typeface="Montserrat"/>
              <a:ea typeface="Montserrat"/>
              <a:cs typeface="Montserrat"/>
              <a:sym typeface="Montserrat"/>
            </a:endParaRPr>
          </a:p>
        </p:txBody>
      </p:sp>
      <p:sp>
        <p:nvSpPr>
          <p:cNvPr id="344" name="Google Shape;344;p32"/>
          <p:cNvSpPr txBox="1"/>
          <p:nvPr/>
        </p:nvSpPr>
        <p:spPr>
          <a:xfrm>
            <a:off x="9470125" y="5863925"/>
            <a:ext cx="1078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 </a:t>
            </a:r>
            <a:r>
              <a:rPr lang="en-US" sz="1600">
                <a:solidFill>
                  <a:schemeClr val="lt1"/>
                </a:solidFill>
                <a:latin typeface="Montserrat"/>
                <a:ea typeface="Montserrat"/>
                <a:cs typeface="Montserrat"/>
                <a:sym typeface="Montserrat"/>
              </a:rPr>
              <a:t>5 page</a:t>
            </a:r>
            <a:endParaRPr sz="2800">
              <a:solidFill>
                <a:schemeClr val="lt1"/>
              </a:solidFill>
              <a:latin typeface="Montserrat"/>
              <a:ea typeface="Montserrat"/>
              <a:cs typeface="Montserrat"/>
              <a:sym typeface="Montserrat"/>
            </a:endParaRPr>
          </a:p>
        </p:txBody>
      </p:sp>
      <p:pic>
        <p:nvPicPr>
          <p:cNvPr id="345" name="Google Shape;345;p32" title="5.png"/>
          <p:cNvPicPr preferRelativeResize="0"/>
          <p:nvPr/>
        </p:nvPicPr>
        <p:blipFill>
          <a:blip r:embed="rId3">
            <a:alphaModFix/>
          </a:blip>
          <a:stretch>
            <a:fillRect/>
          </a:stretch>
        </p:blipFill>
        <p:spPr>
          <a:xfrm>
            <a:off x="6237325" y="1057700"/>
            <a:ext cx="2961822" cy="5495500"/>
          </a:xfrm>
          <a:prstGeom prst="rect">
            <a:avLst/>
          </a:prstGeom>
          <a:noFill/>
          <a:ln>
            <a:noFill/>
          </a:ln>
        </p:spPr>
      </p:pic>
      <p:pic>
        <p:nvPicPr>
          <p:cNvPr id="346" name="Google Shape;346;p32" title="4.png"/>
          <p:cNvPicPr preferRelativeResize="0"/>
          <p:nvPr/>
        </p:nvPicPr>
        <p:blipFill>
          <a:blip r:embed="rId4">
            <a:alphaModFix/>
          </a:blip>
          <a:stretch>
            <a:fillRect/>
          </a:stretch>
        </p:blipFill>
        <p:spPr>
          <a:xfrm>
            <a:off x="2063647" y="1057700"/>
            <a:ext cx="3115884" cy="5495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3"/>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352" name="Google Shape;352;p3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353;p3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54" name="Google Shape;354;p3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55" name="Google Shape;355;p33"/>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356" name="Google Shape;356;p33"/>
          <p:cNvSpPr txBox="1"/>
          <p:nvPr/>
        </p:nvSpPr>
        <p:spPr>
          <a:xfrm>
            <a:off x="1061225" y="5891350"/>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D</a:t>
            </a:r>
            <a:r>
              <a:rPr lang="en-US" sz="1600">
                <a:solidFill>
                  <a:schemeClr val="lt1"/>
                </a:solidFill>
                <a:latin typeface="Montserrat"/>
                <a:ea typeface="Montserrat"/>
                <a:cs typeface="Montserrat"/>
                <a:sym typeface="Montserrat"/>
              </a:rPr>
              <a:t>ataset train folder (876 images)</a:t>
            </a:r>
            <a:r>
              <a:rPr lang="en-US" sz="2400">
                <a:solidFill>
                  <a:schemeClr val="lt1"/>
                </a:solidFill>
                <a:latin typeface="Montserrat"/>
                <a:ea typeface="Montserrat"/>
                <a:cs typeface="Montserrat"/>
                <a:sym typeface="Montserrat"/>
              </a:rPr>
              <a:t> </a:t>
            </a:r>
            <a:endParaRPr sz="2800">
              <a:solidFill>
                <a:schemeClr val="lt1"/>
              </a:solidFill>
              <a:latin typeface="Montserrat"/>
              <a:ea typeface="Montserrat"/>
              <a:cs typeface="Montserrat"/>
              <a:sym typeface="Montserrat"/>
            </a:endParaRPr>
          </a:p>
        </p:txBody>
      </p:sp>
      <p:pic>
        <p:nvPicPr>
          <p:cNvPr id="357" name="Google Shape;357;p33"/>
          <p:cNvPicPr preferRelativeResize="0"/>
          <p:nvPr/>
        </p:nvPicPr>
        <p:blipFill>
          <a:blip r:embed="rId3">
            <a:alphaModFix/>
          </a:blip>
          <a:stretch>
            <a:fillRect/>
          </a:stretch>
        </p:blipFill>
        <p:spPr>
          <a:xfrm>
            <a:off x="1061225" y="1367900"/>
            <a:ext cx="8999285" cy="4523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4"/>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363" name="Google Shape;363;p3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3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65" name="Google Shape;365;p3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66" name="Google Shape;366;p34"/>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367" name="Google Shape;367;p34"/>
          <p:cNvSpPr txBox="1"/>
          <p:nvPr/>
        </p:nvSpPr>
        <p:spPr>
          <a:xfrm>
            <a:off x="1009050" y="5891350"/>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D</a:t>
            </a:r>
            <a:r>
              <a:rPr lang="en-US" sz="1600">
                <a:solidFill>
                  <a:schemeClr val="lt1"/>
                </a:solidFill>
                <a:latin typeface="Montserrat"/>
                <a:ea typeface="Montserrat"/>
                <a:cs typeface="Montserrat"/>
                <a:sym typeface="Montserrat"/>
              </a:rPr>
              <a:t>ataset validation (109 images) </a:t>
            </a:r>
            <a:endParaRPr sz="2800">
              <a:solidFill>
                <a:schemeClr val="lt1"/>
              </a:solidFill>
              <a:latin typeface="Montserrat"/>
              <a:ea typeface="Montserrat"/>
              <a:cs typeface="Montserrat"/>
              <a:sym typeface="Montserrat"/>
            </a:endParaRPr>
          </a:p>
        </p:txBody>
      </p:sp>
      <p:pic>
        <p:nvPicPr>
          <p:cNvPr id="368" name="Google Shape;368;p34"/>
          <p:cNvPicPr preferRelativeResize="0"/>
          <p:nvPr/>
        </p:nvPicPr>
        <p:blipFill>
          <a:blip r:embed="rId3">
            <a:alphaModFix/>
          </a:blip>
          <a:stretch>
            <a:fillRect/>
          </a:stretch>
        </p:blipFill>
        <p:spPr>
          <a:xfrm>
            <a:off x="1009050" y="1367900"/>
            <a:ext cx="8918699" cy="44410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374" name="Google Shape;374;p3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3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76" name="Google Shape;376;p3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77" name="Google Shape;377;p35"/>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378" name="Google Shape;378;p35"/>
          <p:cNvSpPr txBox="1"/>
          <p:nvPr/>
        </p:nvSpPr>
        <p:spPr>
          <a:xfrm>
            <a:off x="950650" y="599882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Montserrat"/>
                <a:ea typeface="Montserrat"/>
                <a:cs typeface="Montserrat"/>
                <a:sym typeface="Montserrat"/>
              </a:rPr>
              <a:t>CNN Precision of dataset</a:t>
            </a:r>
            <a:endParaRPr sz="2000">
              <a:solidFill>
                <a:schemeClr val="lt1"/>
              </a:solidFill>
              <a:latin typeface="Montserrat"/>
              <a:ea typeface="Montserrat"/>
              <a:cs typeface="Montserrat"/>
              <a:sym typeface="Montserrat"/>
            </a:endParaRPr>
          </a:p>
        </p:txBody>
      </p:sp>
      <p:pic>
        <p:nvPicPr>
          <p:cNvPr id="379" name="Google Shape;379;p35" title="CNN.png"/>
          <p:cNvPicPr preferRelativeResize="0"/>
          <p:nvPr/>
        </p:nvPicPr>
        <p:blipFill>
          <a:blip r:embed="rId3">
            <a:alphaModFix/>
          </a:blip>
          <a:stretch>
            <a:fillRect/>
          </a:stretch>
        </p:blipFill>
        <p:spPr>
          <a:xfrm>
            <a:off x="1320175" y="1378225"/>
            <a:ext cx="8607574" cy="4457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6"/>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385" name="Google Shape;385;p36"/>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6" name="Google Shape;386;p36"/>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87" name="Google Shape;387;p3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88" name="Google Shape;388;p36"/>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389" name="Google Shape;389;p36"/>
          <p:cNvSpPr txBox="1"/>
          <p:nvPr/>
        </p:nvSpPr>
        <p:spPr>
          <a:xfrm>
            <a:off x="950650" y="599882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Montserrat"/>
                <a:ea typeface="Montserrat"/>
                <a:cs typeface="Montserrat"/>
                <a:sym typeface="Montserrat"/>
              </a:rPr>
              <a:t>Yolo V8 Precision of dataset</a:t>
            </a:r>
            <a:endParaRPr sz="2000">
              <a:solidFill>
                <a:schemeClr val="lt1"/>
              </a:solidFill>
              <a:latin typeface="Montserrat"/>
              <a:ea typeface="Montserrat"/>
              <a:cs typeface="Montserrat"/>
              <a:sym typeface="Montserrat"/>
            </a:endParaRPr>
          </a:p>
        </p:txBody>
      </p:sp>
      <p:pic>
        <p:nvPicPr>
          <p:cNvPr id="390" name="Google Shape;390;p36" title="yolo.png"/>
          <p:cNvPicPr preferRelativeResize="0"/>
          <p:nvPr/>
        </p:nvPicPr>
        <p:blipFill>
          <a:blip r:embed="rId3">
            <a:alphaModFix/>
          </a:blip>
          <a:stretch>
            <a:fillRect/>
          </a:stretch>
        </p:blipFill>
        <p:spPr>
          <a:xfrm>
            <a:off x="1120750" y="1347975"/>
            <a:ext cx="9079400" cy="42795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396" name="Google Shape;396;p37"/>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397;p3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98" name="Google Shape;398;p3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99" name="Google Shape;399;p37"/>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400" name="Google Shape;400;p37"/>
          <p:cNvSpPr txBox="1"/>
          <p:nvPr/>
        </p:nvSpPr>
        <p:spPr>
          <a:xfrm>
            <a:off x="950650" y="599882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a:solidFill>
                  <a:schemeClr val="lt1"/>
                </a:solidFill>
                <a:latin typeface="Montserrat"/>
                <a:ea typeface="Montserrat"/>
                <a:cs typeface="Montserrat"/>
                <a:sym typeface="Montserrat"/>
              </a:rPr>
              <a:t>D</a:t>
            </a:r>
            <a:r>
              <a:rPr lang="en-US" sz="1600">
                <a:solidFill>
                  <a:schemeClr val="lt1"/>
                </a:solidFill>
                <a:latin typeface="Montserrat"/>
                <a:ea typeface="Montserrat"/>
                <a:cs typeface="Montserrat"/>
                <a:sym typeface="Montserrat"/>
              </a:rPr>
              <a:t>ataset testing (110 images)</a:t>
            </a:r>
            <a:endParaRPr sz="2800">
              <a:solidFill>
                <a:schemeClr val="lt1"/>
              </a:solidFill>
              <a:latin typeface="Montserrat"/>
              <a:ea typeface="Montserrat"/>
              <a:cs typeface="Montserrat"/>
              <a:sym typeface="Montserrat"/>
            </a:endParaRPr>
          </a:p>
        </p:txBody>
      </p:sp>
      <p:pic>
        <p:nvPicPr>
          <p:cNvPr id="401" name="Google Shape;401;p37"/>
          <p:cNvPicPr preferRelativeResize="0"/>
          <p:nvPr/>
        </p:nvPicPr>
        <p:blipFill>
          <a:blip r:embed="rId3">
            <a:alphaModFix/>
          </a:blip>
          <a:stretch>
            <a:fillRect/>
          </a:stretch>
        </p:blipFill>
        <p:spPr>
          <a:xfrm>
            <a:off x="950650" y="1367900"/>
            <a:ext cx="9257199" cy="4630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8"/>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407" name="Google Shape;407;p38"/>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8" name="Google Shape;408;p38"/>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09" name="Google Shape;409;p38"/>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10" name="Google Shape;410;p38"/>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411" name="Google Shape;411;p38"/>
          <p:cNvSpPr txBox="1"/>
          <p:nvPr/>
        </p:nvSpPr>
        <p:spPr>
          <a:xfrm>
            <a:off x="397450" y="5561050"/>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Montserrat"/>
                <a:ea typeface="Montserrat"/>
                <a:cs typeface="Montserrat"/>
                <a:sym typeface="Montserrat"/>
              </a:rPr>
              <a:t>CNN training &amp; Validation</a:t>
            </a:r>
            <a:endParaRPr sz="2000">
              <a:solidFill>
                <a:schemeClr val="lt1"/>
              </a:solidFill>
              <a:latin typeface="Montserrat"/>
              <a:ea typeface="Montserrat"/>
              <a:cs typeface="Montserrat"/>
              <a:sym typeface="Montserrat"/>
            </a:endParaRPr>
          </a:p>
        </p:txBody>
      </p:sp>
      <p:pic>
        <p:nvPicPr>
          <p:cNvPr id="412" name="Google Shape;412;p38" title="accuracy and loss.png"/>
          <p:cNvPicPr preferRelativeResize="0"/>
          <p:nvPr/>
        </p:nvPicPr>
        <p:blipFill>
          <a:blip r:embed="rId3">
            <a:alphaModFix/>
          </a:blip>
          <a:stretch>
            <a:fillRect/>
          </a:stretch>
        </p:blipFill>
        <p:spPr>
          <a:xfrm>
            <a:off x="1569850" y="1386613"/>
            <a:ext cx="8533020" cy="4003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418" name="Google Shape;418;p39"/>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9" name="Google Shape;419;p39"/>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20" name="Google Shape;420;p39"/>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21" name="Google Shape;421;p39"/>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422" name="Google Shape;422;p39"/>
          <p:cNvSpPr txBox="1"/>
          <p:nvPr/>
        </p:nvSpPr>
        <p:spPr>
          <a:xfrm>
            <a:off x="351175" y="5891350"/>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Montserrat"/>
                <a:ea typeface="Montserrat"/>
                <a:cs typeface="Montserrat"/>
                <a:sym typeface="Montserrat"/>
              </a:rPr>
              <a:t>CNN Confusion_metrix</a:t>
            </a:r>
            <a:endParaRPr sz="2000">
              <a:solidFill>
                <a:schemeClr val="lt1"/>
              </a:solidFill>
              <a:latin typeface="Montserrat"/>
              <a:ea typeface="Montserrat"/>
              <a:cs typeface="Montserrat"/>
              <a:sym typeface="Montserrat"/>
            </a:endParaRPr>
          </a:p>
        </p:txBody>
      </p:sp>
      <p:pic>
        <p:nvPicPr>
          <p:cNvPr id="423" name="Google Shape;423;p39" title="confussion metrix.png"/>
          <p:cNvPicPr preferRelativeResize="0"/>
          <p:nvPr/>
        </p:nvPicPr>
        <p:blipFill>
          <a:blip r:embed="rId3">
            <a:alphaModFix/>
          </a:blip>
          <a:stretch>
            <a:fillRect/>
          </a:stretch>
        </p:blipFill>
        <p:spPr>
          <a:xfrm>
            <a:off x="2453200" y="1312025"/>
            <a:ext cx="6673528" cy="4579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0"/>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29" name="Google Shape;429;p40"/>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30" name="Google Shape;430;p40"/>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31" name="Google Shape;431;p40"/>
          <p:cNvSpPr txBox="1"/>
          <p:nvPr/>
        </p:nvSpPr>
        <p:spPr>
          <a:xfrm>
            <a:off x="2199273" y="349700"/>
            <a:ext cx="70836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432" name="Google Shape;432;p40"/>
          <p:cNvSpPr txBox="1"/>
          <p:nvPr/>
        </p:nvSpPr>
        <p:spPr>
          <a:xfrm>
            <a:off x="416900" y="5953725"/>
            <a:ext cx="4176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Yolov8 Confusion_metrix</a:t>
            </a:r>
            <a:endParaRPr sz="2000">
              <a:solidFill>
                <a:schemeClr val="lt1"/>
              </a:solidFill>
              <a:latin typeface="Montserrat"/>
              <a:ea typeface="Montserrat"/>
              <a:cs typeface="Montserrat"/>
              <a:sym typeface="Montserrat"/>
            </a:endParaRPr>
          </a:p>
          <a:p>
            <a:pPr marL="0" lvl="0" indent="0" algn="l" rtl="0">
              <a:spcBef>
                <a:spcPts val="0"/>
              </a:spcBef>
              <a:spcAft>
                <a:spcPts val="0"/>
              </a:spcAft>
              <a:buNone/>
            </a:pPr>
            <a:endParaRPr sz="2400">
              <a:solidFill>
                <a:schemeClr val="lt1"/>
              </a:solidFill>
              <a:latin typeface="Montserrat"/>
              <a:ea typeface="Montserrat"/>
              <a:cs typeface="Montserrat"/>
              <a:sym typeface="Montserrat"/>
            </a:endParaRPr>
          </a:p>
        </p:txBody>
      </p:sp>
      <p:pic>
        <p:nvPicPr>
          <p:cNvPr id="433" name="Google Shape;433;p40" title="confusion_matrix.png"/>
          <p:cNvPicPr preferRelativeResize="0"/>
          <p:nvPr/>
        </p:nvPicPr>
        <p:blipFill>
          <a:blip r:embed="rId3">
            <a:alphaModFix/>
          </a:blip>
          <a:stretch>
            <a:fillRect/>
          </a:stretch>
        </p:blipFill>
        <p:spPr>
          <a:xfrm>
            <a:off x="2680263" y="1362500"/>
            <a:ext cx="6121636" cy="45912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4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40" name="Google Shape;440;p4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41" name="Google Shape;441;p41"/>
          <p:cNvSpPr txBox="1"/>
          <p:nvPr/>
        </p:nvSpPr>
        <p:spPr>
          <a:xfrm>
            <a:off x="2199273" y="349700"/>
            <a:ext cx="70836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442" name="Google Shape;442;p41"/>
          <p:cNvSpPr txBox="1"/>
          <p:nvPr/>
        </p:nvSpPr>
        <p:spPr>
          <a:xfrm>
            <a:off x="416900" y="5953725"/>
            <a:ext cx="3717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Yolov8 results</a:t>
            </a:r>
            <a:endParaRPr sz="2800">
              <a:solidFill>
                <a:schemeClr val="lt1"/>
              </a:solidFill>
              <a:latin typeface="Montserrat"/>
              <a:ea typeface="Montserrat"/>
              <a:cs typeface="Montserrat"/>
              <a:sym typeface="Montserrat"/>
            </a:endParaRPr>
          </a:p>
        </p:txBody>
      </p:sp>
      <p:pic>
        <p:nvPicPr>
          <p:cNvPr id="443" name="Google Shape;443;p41" title="results.png"/>
          <p:cNvPicPr preferRelativeResize="0"/>
          <p:nvPr/>
        </p:nvPicPr>
        <p:blipFill>
          <a:blip r:embed="rId3">
            <a:alphaModFix/>
          </a:blip>
          <a:stretch>
            <a:fillRect/>
          </a:stretch>
        </p:blipFill>
        <p:spPr>
          <a:xfrm>
            <a:off x="1149850" y="1210100"/>
            <a:ext cx="9182449" cy="45912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alpha val="92941"/>
          </a:schemeClr>
        </a:solidFill>
        <a:effectLst/>
      </p:bgPr>
    </p:bg>
    <p:spTree>
      <p:nvGrpSpPr>
        <p:cNvPr id="1" name="Shape 124"/>
        <p:cNvGrpSpPr/>
        <p:nvPr/>
      </p:nvGrpSpPr>
      <p:grpSpPr>
        <a:xfrm>
          <a:off x="0" y="0"/>
          <a:ext cx="0" cy="0"/>
          <a:chOff x="0" y="0"/>
          <a:chExt cx="0" cy="0"/>
        </a:xfrm>
      </p:grpSpPr>
      <p:sp>
        <p:nvSpPr>
          <p:cNvPr id="125" name="Google Shape;125;p15"/>
          <p:cNvSpPr/>
          <p:nvPr/>
        </p:nvSpPr>
        <p:spPr>
          <a:xfrm rot="4028150" flipH="1">
            <a:off x="4819685" y="6033005"/>
            <a:ext cx="1168400" cy="1168400"/>
          </a:xfrm>
          <a:prstGeom prst="flowChartConnector">
            <a:avLst/>
          </a:prstGeom>
          <a:solidFill>
            <a:srgbClr val="DE5740">
              <a:alpha val="49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26" name="Google Shape;126;p15"/>
          <p:cNvSpPr txBox="1"/>
          <p:nvPr/>
        </p:nvSpPr>
        <p:spPr>
          <a:xfrm>
            <a:off x="1932750" y="1819125"/>
            <a:ext cx="8326500" cy="6465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Our project aims to create an AI-driven system for tomato cultivation for precise agriculture.</a:t>
            </a:r>
            <a:endParaRPr sz="1800">
              <a:solidFill>
                <a:schemeClr val="lt1"/>
              </a:solidFill>
              <a:latin typeface="Montserrat"/>
              <a:ea typeface="Montserrat"/>
              <a:cs typeface="Montserrat"/>
              <a:sym typeface="Montserrat"/>
            </a:endParaRPr>
          </a:p>
        </p:txBody>
      </p:sp>
      <p:sp>
        <p:nvSpPr>
          <p:cNvPr id="127" name="Google Shape;127;p15"/>
          <p:cNvSpPr/>
          <p:nvPr/>
        </p:nvSpPr>
        <p:spPr>
          <a:xfrm rot="4028150" flipH="1">
            <a:off x="315659" y="206550"/>
            <a:ext cx="1773863" cy="1773863"/>
          </a:xfrm>
          <a:prstGeom prst="flowChartConnector">
            <a:avLst/>
          </a:pr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28" name="Google Shape;128;p15"/>
          <p:cNvSpPr/>
          <p:nvPr/>
        </p:nvSpPr>
        <p:spPr>
          <a:xfrm rot="4028150" flipH="1">
            <a:off x="1741864" y="700036"/>
            <a:ext cx="786890" cy="786890"/>
          </a:xfrm>
          <a:prstGeom prst="flowChartConnector">
            <a:avLst/>
          </a:prstGeom>
          <a:solidFill>
            <a:srgbClr val="DE5740">
              <a:alpha val="49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29" name="Google Shape;129;p15"/>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 name="Google Shape;130;p15"/>
          <p:cNvSpPr txBox="1"/>
          <p:nvPr/>
        </p:nvSpPr>
        <p:spPr>
          <a:xfrm>
            <a:off x="4227075" y="489125"/>
            <a:ext cx="30852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Introduction</a:t>
            </a:r>
            <a:endParaRPr sz="3400" b="1">
              <a:solidFill>
                <a:schemeClr val="lt1"/>
              </a:solidFill>
              <a:latin typeface="Montserrat"/>
              <a:ea typeface="Montserrat"/>
              <a:cs typeface="Montserrat"/>
              <a:sym typeface="Montserrat"/>
            </a:endParaRPr>
          </a:p>
        </p:txBody>
      </p:sp>
      <p:pic>
        <p:nvPicPr>
          <p:cNvPr id="131" name="Google Shape;131;p15"/>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132" name="Google Shape;132;p15"/>
          <p:cNvPicPr preferRelativeResize="0"/>
          <p:nvPr/>
        </p:nvPicPr>
        <p:blipFill>
          <a:blip r:embed="rId4">
            <a:alphaModFix/>
          </a:blip>
          <a:stretch>
            <a:fillRect/>
          </a:stretch>
        </p:blipFill>
        <p:spPr>
          <a:xfrm>
            <a:off x="10327728" y="4890588"/>
            <a:ext cx="2338612" cy="2338612"/>
          </a:xfrm>
          <a:prstGeom prst="rect">
            <a:avLst/>
          </a:prstGeom>
          <a:noFill/>
          <a:ln>
            <a:noFill/>
          </a:ln>
        </p:spPr>
      </p:pic>
      <p:sp>
        <p:nvSpPr>
          <p:cNvPr id="133" name="Google Shape;133;p15"/>
          <p:cNvSpPr txBox="1"/>
          <p:nvPr/>
        </p:nvSpPr>
        <p:spPr>
          <a:xfrm>
            <a:off x="1932750" y="2675875"/>
            <a:ext cx="7981200" cy="9234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Key areas that our project address are  inconsistent ripeness identification, manual quality grading and delayed disease detection.</a:t>
            </a:r>
            <a:endParaRPr sz="1800">
              <a:solidFill>
                <a:schemeClr val="lt1"/>
              </a:solidFill>
              <a:latin typeface="Montserrat"/>
              <a:ea typeface="Montserrat"/>
              <a:cs typeface="Montserrat"/>
              <a:sym typeface="Montserrat"/>
            </a:endParaRPr>
          </a:p>
        </p:txBody>
      </p:sp>
      <p:sp>
        <p:nvSpPr>
          <p:cNvPr id="134" name="Google Shape;134;p15"/>
          <p:cNvSpPr txBox="1"/>
          <p:nvPr/>
        </p:nvSpPr>
        <p:spPr>
          <a:xfrm>
            <a:off x="1932750" y="3809525"/>
            <a:ext cx="7981200" cy="9234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The goal is to improve productivity, reduce waste, and empower farmers with a reliable tool for optimizing tomato farming practices.</a:t>
            </a:r>
            <a:endParaRPr sz="1800">
              <a:solidFill>
                <a:schemeClr val="lt1"/>
              </a:solidFill>
              <a:latin typeface="Montserrat"/>
              <a:ea typeface="Montserrat"/>
              <a:cs typeface="Montserrat"/>
              <a:sym typeface="Montserrat"/>
            </a:endParaRPr>
          </a:p>
        </p:txBody>
      </p:sp>
      <p:sp>
        <p:nvSpPr>
          <p:cNvPr id="135" name="Google Shape;135;p15"/>
          <p:cNvSpPr txBox="1"/>
          <p:nvPr/>
        </p:nvSpPr>
        <p:spPr>
          <a:xfrm>
            <a:off x="7757075" y="6211500"/>
            <a:ext cx="3356400" cy="6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Calibri"/>
                <a:ea typeface="Calibri"/>
                <a:cs typeface="Calibri"/>
                <a:sym typeface="Calibri"/>
              </a:rPr>
              <a:t> Group ID 24-25J-337</a:t>
            </a:r>
            <a:endParaRPr sz="2800">
              <a:solidFill>
                <a:schemeClr val="lt1"/>
              </a:solidFill>
              <a:latin typeface="Calibri"/>
              <a:ea typeface="Calibri"/>
              <a:cs typeface="Calibri"/>
              <a:sym typeface="Calibri"/>
            </a:endParaRPr>
          </a:p>
        </p:txBody>
      </p:sp>
      <p:pic>
        <p:nvPicPr>
          <p:cNvPr id="136" name="Google Shape;136;p15" descr="A black background with blue text&#10;&#10;Description automatically generated"/>
          <p:cNvPicPr preferRelativeResize="0"/>
          <p:nvPr/>
        </p:nvPicPr>
        <p:blipFill rotWithShape="1">
          <a:blip r:embed="rId5">
            <a:alphaModFix/>
          </a:blip>
          <a:srcRect/>
          <a:stretch/>
        </p:blipFill>
        <p:spPr>
          <a:xfrm>
            <a:off x="0" y="6315889"/>
            <a:ext cx="2937753" cy="542111"/>
          </a:xfrm>
          <a:prstGeom prst="rect">
            <a:avLst/>
          </a:prstGeom>
          <a:solidFill>
            <a:schemeClr val="lt1"/>
          </a:solid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2"/>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449" name="Google Shape;449;p4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4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51" name="Google Shape;451;p4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52" name="Google Shape;452;p42"/>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453" name="Google Shape;453;p42"/>
          <p:cNvSpPr txBox="1"/>
          <p:nvPr/>
        </p:nvSpPr>
        <p:spPr>
          <a:xfrm>
            <a:off x="411800" y="606067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Montserrat"/>
                <a:ea typeface="Montserrat"/>
                <a:cs typeface="Montserrat"/>
                <a:sym typeface="Montserrat"/>
              </a:rPr>
              <a:t>Accuracy calculation</a:t>
            </a:r>
            <a:endParaRPr sz="2000">
              <a:solidFill>
                <a:schemeClr val="lt1"/>
              </a:solidFill>
              <a:latin typeface="Montserrat"/>
              <a:ea typeface="Montserrat"/>
              <a:cs typeface="Montserrat"/>
              <a:sym typeface="Montserrat"/>
            </a:endParaRPr>
          </a:p>
        </p:txBody>
      </p:sp>
      <p:sp>
        <p:nvSpPr>
          <p:cNvPr id="454" name="Google Shape;454;p42"/>
          <p:cNvSpPr txBox="1"/>
          <p:nvPr/>
        </p:nvSpPr>
        <p:spPr>
          <a:xfrm>
            <a:off x="892400" y="1397425"/>
            <a:ext cx="9914100" cy="490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a:solidFill>
                  <a:schemeClr val="lt1"/>
                </a:solidFill>
              </a:rPr>
              <a:t>Sum of Diagonal Elements (Correct Predictions):</a:t>
            </a:r>
            <a:br>
              <a:rPr lang="en-US" sz="1900" b="1">
                <a:solidFill>
                  <a:schemeClr val="lt1"/>
                </a:solidFill>
              </a:rPr>
            </a:br>
            <a:r>
              <a:rPr lang="en-US" sz="1900">
                <a:solidFill>
                  <a:schemeClr val="lt1"/>
                </a:solidFill>
              </a:rPr>
              <a:t>0.93+0.97+0.96+0.84=3.70.93 + 0.97 + 0.96 + 0.84 = 3.70.93+0.97+0.96+0.84=3.7</a:t>
            </a:r>
            <a:endParaRPr sz="1900">
              <a:solidFill>
                <a:schemeClr val="lt1"/>
              </a:solidFill>
            </a:endParaRPr>
          </a:p>
          <a:p>
            <a:pPr marL="0" lvl="0" indent="0" algn="l" rtl="0">
              <a:spcBef>
                <a:spcPts val="0"/>
              </a:spcBef>
              <a:spcAft>
                <a:spcPts val="0"/>
              </a:spcAft>
              <a:buClr>
                <a:schemeClr val="dk1"/>
              </a:buClr>
              <a:buSzPts val="1100"/>
              <a:buFont typeface="Arial"/>
              <a:buNone/>
            </a:pPr>
            <a:endParaRPr sz="1900">
              <a:solidFill>
                <a:schemeClr val="lt1"/>
              </a:solidFill>
            </a:endParaRPr>
          </a:p>
          <a:p>
            <a:pPr marL="0" lvl="0" indent="0" algn="l" rtl="0">
              <a:spcBef>
                <a:spcPts val="0"/>
              </a:spcBef>
              <a:spcAft>
                <a:spcPts val="0"/>
              </a:spcAft>
              <a:buNone/>
            </a:pPr>
            <a:r>
              <a:rPr lang="en-US" sz="1900" b="1">
                <a:solidFill>
                  <a:schemeClr val="lt1"/>
                </a:solidFill>
              </a:rPr>
              <a:t>Total Sum of Matrix Elements:</a:t>
            </a:r>
            <a:r>
              <a:rPr lang="en-US" sz="1900">
                <a:solidFill>
                  <a:schemeClr val="lt1"/>
                </a:solidFill>
              </a:rPr>
              <a:t> Since the matrix is normalized, this equals </a:t>
            </a:r>
            <a:r>
              <a:rPr lang="en-US" sz="1900" b="1">
                <a:solidFill>
                  <a:schemeClr val="lt1"/>
                </a:solidFill>
              </a:rPr>
              <a:t>4.0</a:t>
            </a:r>
            <a:r>
              <a:rPr lang="en-US" sz="1900">
                <a:solidFill>
                  <a:schemeClr val="lt1"/>
                </a:solidFill>
              </a:rPr>
              <a:t>.</a:t>
            </a:r>
            <a:endParaRPr sz="1900">
              <a:solidFill>
                <a:schemeClr val="lt1"/>
              </a:solidFill>
            </a:endParaRPr>
          </a:p>
          <a:p>
            <a:pPr marL="0" lvl="0" indent="0" algn="l" rtl="0">
              <a:spcBef>
                <a:spcPts val="0"/>
              </a:spcBef>
              <a:spcAft>
                <a:spcPts val="0"/>
              </a:spcAft>
              <a:buClr>
                <a:schemeClr val="dk1"/>
              </a:buClr>
              <a:buSzPts val="1100"/>
              <a:buFont typeface="Arial"/>
              <a:buNone/>
            </a:pPr>
            <a:endParaRPr sz="1900">
              <a:solidFill>
                <a:schemeClr val="lt1"/>
              </a:solidFill>
            </a:endParaRPr>
          </a:p>
          <a:p>
            <a:pPr marL="0" lvl="0" indent="0" algn="l" rtl="0">
              <a:spcBef>
                <a:spcPts val="0"/>
              </a:spcBef>
              <a:spcAft>
                <a:spcPts val="0"/>
              </a:spcAft>
              <a:buNone/>
            </a:pPr>
            <a:r>
              <a:rPr lang="en-US" sz="1900" b="1">
                <a:solidFill>
                  <a:schemeClr val="lt1"/>
                </a:solidFill>
              </a:rPr>
              <a:t>Accuracy Formula:</a:t>
            </a:r>
            <a:endParaRPr sz="1900" b="1">
              <a:solidFill>
                <a:schemeClr val="lt1"/>
              </a:solidFill>
            </a:endParaRPr>
          </a:p>
          <a:p>
            <a:pPr marL="0" lvl="0" indent="0" algn="l" rtl="0">
              <a:spcBef>
                <a:spcPts val="0"/>
              </a:spcBef>
              <a:spcAft>
                <a:spcPts val="0"/>
              </a:spcAft>
              <a:buNone/>
            </a:pPr>
            <a:br>
              <a:rPr lang="en-US" sz="1900" b="1">
                <a:solidFill>
                  <a:schemeClr val="lt1"/>
                </a:solidFill>
              </a:rPr>
            </a:br>
            <a:r>
              <a:rPr lang="en-US" sz="1900" b="1">
                <a:solidFill>
                  <a:schemeClr val="lt1"/>
                </a:solidFill>
              </a:rPr>
              <a:t>                    </a:t>
            </a:r>
            <a:r>
              <a:rPr lang="en-US" sz="1900">
                <a:solidFill>
                  <a:schemeClr val="lt1"/>
                </a:solidFill>
              </a:rPr>
              <a:t>Accuracy = </a:t>
            </a:r>
            <a:r>
              <a:rPr lang="en-US" sz="1900" u="sng">
                <a:solidFill>
                  <a:schemeClr val="lt1"/>
                </a:solidFill>
              </a:rPr>
              <a:t>Sum of Diagonal Element</a:t>
            </a:r>
            <a:endParaRPr sz="1900" u="sng">
              <a:solidFill>
                <a:schemeClr val="lt1"/>
              </a:solidFill>
            </a:endParaRPr>
          </a:p>
          <a:p>
            <a:pPr marL="0" lvl="0" indent="0" algn="l" rtl="0">
              <a:spcBef>
                <a:spcPts val="0"/>
              </a:spcBef>
              <a:spcAft>
                <a:spcPts val="0"/>
              </a:spcAft>
              <a:buNone/>
            </a:pPr>
            <a:r>
              <a:rPr lang="en-US" sz="1900">
                <a:solidFill>
                  <a:schemeClr val="lt1"/>
                </a:solidFill>
              </a:rPr>
              <a:t>                                       Total Sum of All Elements</a:t>
            </a:r>
            <a:endParaRPr sz="1900">
              <a:solidFill>
                <a:schemeClr val="lt1"/>
              </a:solidFill>
            </a:endParaRPr>
          </a:p>
          <a:p>
            <a:pPr marL="0" lvl="0" indent="0" algn="l" rtl="0">
              <a:spcBef>
                <a:spcPts val="0"/>
              </a:spcBef>
              <a:spcAft>
                <a:spcPts val="0"/>
              </a:spcAft>
              <a:buClr>
                <a:schemeClr val="dk1"/>
              </a:buClr>
              <a:buSzPts val="1100"/>
              <a:buFont typeface="Arial"/>
              <a:buNone/>
            </a:pPr>
            <a:endParaRPr sz="1900">
              <a:solidFill>
                <a:schemeClr val="lt1"/>
              </a:solidFill>
            </a:endParaRPr>
          </a:p>
          <a:p>
            <a:pPr marL="0" lvl="0" indent="0" algn="l" rtl="0">
              <a:spcBef>
                <a:spcPts val="0"/>
              </a:spcBef>
              <a:spcAft>
                <a:spcPts val="0"/>
              </a:spcAft>
              <a:buNone/>
            </a:pPr>
            <a:r>
              <a:rPr lang="en-US" sz="1900" b="1">
                <a:solidFill>
                  <a:schemeClr val="lt1"/>
                </a:solidFill>
              </a:rPr>
              <a:t>Accuracy:</a:t>
            </a:r>
            <a:endParaRPr sz="1900" b="1">
              <a:solidFill>
                <a:schemeClr val="lt1"/>
              </a:solidFill>
            </a:endParaRPr>
          </a:p>
          <a:p>
            <a:pPr marL="0" lvl="0" indent="0" algn="l" rtl="0">
              <a:spcBef>
                <a:spcPts val="0"/>
              </a:spcBef>
              <a:spcAft>
                <a:spcPts val="0"/>
              </a:spcAft>
              <a:buNone/>
            </a:pPr>
            <a:endParaRPr sz="1900" b="1">
              <a:solidFill>
                <a:schemeClr val="lt1"/>
              </a:solidFill>
            </a:endParaRPr>
          </a:p>
          <a:p>
            <a:pPr marL="0" lvl="0" indent="0" algn="l" rtl="0">
              <a:spcBef>
                <a:spcPts val="0"/>
              </a:spcBef>
              <a:spcAft>
                <a:spcPts val="0"/>
              </a:spcAft>
              <a:buNone/>
            </a:pPr>
            <a:r>
              <a:rPr lang="en-US" sz="1900" b="1">
                <a:solidFill>
                  <a:schemeClr val="lt1"/>
                </a:solidFill>
              </a:rPr>
              <a:t>                   </a:t>
            </a:r>
            <a:r>
              <a:rPr lang="en-US" sz="1900">
                <a:solidFill>
                  <a:schemeClr val="lt1"/>
                </a:solidFill>
              </a:rPr>
              <a:t>Accuracy =  </a:t>
            </a:r>
            <a:r>
              <a:rPr lang="en-US" sz="1900" u="sng">
                <a:solidFill>
                  <a:schemeClr val="lt1"/>
                </a:solidFill>
              </a:rPr>
              <a:t>3.7  </a:t>
            </a:r>
            <a:r>
              <a:rPr lang="en-US" sz="1900">
                <a:solidFill>
                  <a:schemeClr val="lt1"/>
                </a:solidFill>
              </a:rPr>
              <a:t>= 0.935  </a:t>
            </a:r>
            <a:endParaRPr sz="1900">
              <a:solidFill>
                <a:schemeClr val="lt1"/>
              </a:solidFill>
            </a:endParaRPr>
          </a:p>
          <a:p>
            <a:pPr marL="0" lvl="0" indent="0" algn="l" rtl="0">
              <a:spcBef>
                <a:spcPts val="0"/>
              </a:spcBef>
              <a:spcAft>
                <a:spcPts val="0"/>
              </a:spcAft>
              <a:buNone/>
            </a:pPr>
            <a:r>
              <a:rPr lang="en-US" sz="1900">
                <a:solidFill>
                  <a:schemeClr val="lt1"/>
                </a:solidFill>
              </a:rPr>
              <a:t>                                       4.0</a:t>
            </a:r>
            <a:endParaRPr sz="1900">
              <a:solidFill>
                <a:schemeClr val="lt1"/>
              </a:solidFill>
            </a:endParaRPr>
          </a:p>
          <a:p>
            <a:pPr marL="0" lvl="0" indent="0" algn="l" rtl="0">
              <a:spcBef>
                <a:spcPts val="0"/>
              </a:spcBef>
              <a:spcAft>
                <a:spcPts val="0"/>
              </a:spcAft>
              <a:buNone/>
            </a:pPr>
            <a:r>
              <a:rPr lang="en-US" sz="1900" b="1">
                <a:solidFill>
                  <a:schemeClr val="lt1"/>
                </a:solidFill>
              </a:rPr>
              <a:t>         </a:t>
            </a:r>
            <a:endParaRPr sz="1900" b="1">
              <a:solidFill>
                <a:schemeClr val="lt1"/>
              </a:solidFill>
            </a:endParaRPr>
          </a:p>
          <a:p>
            <a:pPr marL="0" lvl="0" indent="0" algn="l" rtl="0">
              <a:spcBef>
                <a:spcPts val="0"/>
              </a:spcBef>
              <a:spcAft>
                <a:spcPts val="0"/>
              </a:spcAft>
              <a:buClr>
                <a:schemeClr val="dk1"/>
              </a:buClr>
              <a:buSzPts val="1100"/>
              <a:buFont typeface="Arial"/>
              <a:buNone/>
            </a:pPr>
            <a:r>
              <a:rPr lang="en-US" sz="1900" b="1">
                <a:solidFill>
                  <a:schemeClr val="lt1"/>
                </a:solidFill>
              </a:rPr>
              <a:t>                                  =  93.5%</a:t>
            </a:r>
            <a:br>
              <a:rPr lang="en-US" sz="2000" b="1">
                <a:solidFill>
                  <a:schemeClr val="lt1"/>
                </a:solidFill>
              </a:rPr>
            </a:br>
            <a:endParaRPr sz="2000">
              <a:solidFill>
                <a:schemeClr val="lt1"/>
              </a:solidFill>
            </a:endParaRPr>
          </a:p>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3"/>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460" name="Google Shape;460;p4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4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62" name="Google Shape;462;p4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63" name="Google Shape;463;p43"/>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464" name="Google Shape;464;p43"/>
          <p:cNvSpPr txBox="1"/>
          <p:nvPr/>
        </p:nvSpPr>
        <p:spPr>
          <a:xfrm>
            <a:off x="287025" y="564652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Montserrat"/>
                <a:ea typeface="Montserrat"/>
                <a:cs typeface="Montserrat"/>
                <a:sym typeface="Montserrat"/>
              </a:rPr>
              <a:t>Detected Value</a:t>
            </a:r>
            <a:endParaRPr sz="2000">
              <a:solidFill>
                <a:schemeClr val="lt1"/>
              </a:solidFill>
              <a:latin typeface="Montserrat"/>
              <a:ea typeface="Montserrat"/>
              <a:cs typeface="Montserrat"/>
              <a:sym typeface="Montserrat"/>
            </a:endParaRPr>
          </a:p>
        </p:txBody>
      </p:sp>
      <p:pic>
        <p:nvPicPr>
          <p:cNvPr id="465" name="Google Shape;465;p43"/>
          <p:cNvPicPr preferRelativeResize="0"/>
          <p:nvPr/>
        </p:nvPicPr>
        <p:blipFill>
          <a:blip r:embed="rId3">
            <a:alphaModFix/>
          </a:blip>
          <a:stretch>
            <a:fillRect/>
          </a:stretch>
        </p:blipFill>
        <p:spPr>
          <a:xfrm>
            <a:off x="287025" y="1783225"/>
            <a:ext cx="3540376" cy="3654999"/>
          </a:xfrm>
          <a:prstGeom prst="rect">
            <a:avLst/>
          </a:prstGeom>
          <a:noFill/>
          <a:ln>
            <a:noFill/>
          </a:ln>
        </p:spPr>
      </p:pic>
      <p:pic>
        <p:nvPicPr>
          <p:cNvPr id="466" name="Google Shape;466;p43"/>
          <p:cNvPicPr preferRelativeResize="0"/>
          <p:nvPr/>
        </p:nvPicPr>
        <p:blipFill>
          <a:blip r:embed="rId4">
            <a:alphaModFix/>
          </a:blip>
          <a:stretch>
            <a:fillRect/>
          </a:stretch>
        </p:blipFill>
        <p:spPr>
          <a:xfrm>
            <a:off x="3953500" y="1779650"/>
            <a:ext cx="3737699" cy="3654999"/>
          </a:xfrm>
          <a:prstGeom prst="rect">
            <a:avLst/>
          </a:prstGeom>
          <a:noFill/>
          <a:ln>
            <a:noFill/>
          </a:ln>
        </p:spPr>
      </p:pic>
      <p:pic>
        <p:nvPicPr>
          <p:cNvPr id="467" name="Google Shape;467;p43"/>
          <p:cNvPicPr preferRelativeResize="0"/>
          <p:nvPr/>
        </p:nvPicPr>
        <p:blipFill>
          <a:blip r:embed="rId5">
            <a:alphaModFix/>
          </a:blip>
          <a:stretch>
            <a:fillRect/>
          </a:stretch>
        </p:blipFill>
        <p:spPr>
          <a:xfrm>
            <a:off x="7817300" y="1779650"/>
            <a:ext cx="3296175" cy="36549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3" name="Google Shape;473;p4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74" name="Google Shape;474;p4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75" name="Google Shape;475;p44"/>
          <p:cNvSpPr txBox="1"/>
          <p:nvPr/>
        </p:nvSpPr>
        <p:spPr>
          <a:xfrm>
            <a:off x="2199273" y="349700"/>
            <a:ext cx="70836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476" name="Google Shape;476;p44"/>
          <p:cNvSpPr txBox="1"/>
          <p:nvPr/>
        </p:nvSpPr>
        <p:spPr>
          <a:xfrm>
            <a:off x="416900" y="6246550"/>
            <a:ext cx="4176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Detected Value</a:t>
            </a:r>
            <a:endParaRPr sz="2000">
              <a:solidFill>
                <a:schemeClr val="lt1"/>
              </a:solidFill>
              <a:latin typeface="Montserrat"/>
              <a:ea typeface="Montserrat"/>
              <a:cs typeface="Montserrat"/>
              <a:sym typeface="Montserrat"/>
            </a:endParaRPr>
          </a:p>
          <a:p>
            <a:pPr marL="0" lvl="0" indent="0" algn="l" rtl="0">
              <a:spcBef>
                <a:spcPts val="0"/>
              </a:spcBef>
              <a:spcAft>
                <a:spcPts val="0"/>
              </a:spcAft>
              <a:buNone/>
            </a:pPr>
            <a:endParaRPr sz="2400">
              <a:solidFill>
                <a:schemeClr val="lt1"/>
              </a:solidFill>
              <a:latin typeface="Montserrat"/>
              <a:ea typeface="Montserrat"/>
              <a:cs typeface="Montserrat"/>
              <a:sym typeface="Montserrat"/>
            </a:endParaRPr>
          </a:p>
        </p:txBody>
      </p:sp>
      <p:pic>
        <p:nvPicPr>
          <p:cNvPr id="477" name="Google Shape;477;p44" title="val_batch0_pred.jpg"/>
          <p:cNvPicPr preferRelativeResize="0"/>
          <p:nvPr/>
        </p:nvPicPr>
        <p:blipFill>
          <a:blip r:embed="rId3">
            <a:alphaModFix/>
          </a:blip>
          <a:stretch>
            <a:fillRect/>
          </a:stretch>
        </p:blipFill>
        <p:spPr>
          <a:xfrm>
            <a:off x="5760699" y="1057700"/>
            <a:ext cx="5022077" cy="5022077"/>
          </a:xfrm>
          <a:prstGeom prst="rect">
            <a:avLst/>
          </a:prstGeom>
          <a:noFill/>
          <a:ln>
            <a:noFill/>
          </a:ln>
        </p:spPr>
      </p:pic>
      <p:pic>
        <p:nvPicPr>
          <p:cNvPr id="478" name="Google Shape;478;p44" title="val_batch1_labels.jpg"/>
          <p:cNvPicPr preferRelativeResize="0"/>
          <p:nvPr/>
        </p:nvPicPr>
        <p:blipFill>
          <a:blip r:embed="rId4">
            <a:alphaModFix/>
          </a:blip>
          <a:stretch>
            <a:fillRect/>
          </a:stretch>
        </p:blipFill>
        <p:spPr>
          <a:xfrm>
            <a:off x="694375" y="1210100"/>
            <a:ext cx="4884048" cy="48840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5"/>
          <p:cNvSpPr txBox="1"/>
          <p:nvPr/>
        </p:nvSpPr>
        <p:spPr>
          <a:xfrm>
            <a:off x="4436400" y="349700"/>
            <a:ext cx="33192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Tasks TO Do</a:t>
            </a:r>
            <a:endParaRPr sz="2800">
              <a:solidFill>
                <a:schemeClr val="dk1"/>
              </a:solidFill>
              <a:latin typeface="Montserrat"/>
              <a:ea typeface="Montserrat"/>
              <a:cs typeface="Montserrat"/>
              <a:sym typeface="Montserrat"/>
            </a:endParaRPr>
          </a:p>
        </p:txBody>
      </p:sp>
      <p:sp>
        <p:nvSpPr>
          <p:cNvPr id="484" name="Google Shape;484;p4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4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86" name="Google Shape;486;p4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87" name="Google Shape;487;p45"/>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488" name="Google Shape;488;p45"/>
          <p:cNvPicPr preferRelativeResize="0"/>
          <p:nvPr/>
        </p:nvPicPr>
        <p:blipFill>
          <a:blip r:embed="rId3">
            <a:alphaModFix/>
          </a:blip>
          <a:stretch>
            <a:fillRect/>
          </a:stretch>
        </p:blipFill>
        <p:spPr>
          <a:xfrm>
            <a:off x="1511726" y="1811500"/>
            <a:ext cx="8859500" cy="4429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6"/>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94" name="Google Shape;494;p4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95" name="Google Shape;495;p46"/>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46"/>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Technologies</a:t>
            </a:r>
            <a:endParaRPr sz="3400" b="1">
              <a:solidFill>
                <a:schemeClr val="lt1"/>
              </a:solidFill>
              <a:latin typeface="Montserrat"/>
              <a:ea typeface="Montserrat"/>
              <a:cs typeface="Montserrat"/>
              <a:sym typeface="Montserrat"/>
            </a:endParaRPr>
          </a:p>
        </p:txBody>
      </p:sp>
      <p:pic>
        <p:nvPicPr>
          <p:cNvPr id="497" name="Google Shape;497;p46"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498" name="Google Shape;498;p46"/>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499" name="Google Shape;499;p46"/>
          <p:cNvSpPr txBox="1"/>
          <p:nvPr/>
        </p:nvSpPr>
        <p:spPr>
          <a:xfrm>
            <a:off x="965825" y="2015025"/>
            <a:ext cx="2292900" cy="15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500" name="Google Shape;500;p46"/>
          <p:cNvPicPr preferRelativeResize="0"/>
          <p:nvPr/>
        </p:nvPicPr>
        <p:blipFill>
          <a:blip r:embed="rId4">
            <a:alphaModFix/>
          </a:blip>
          <a:stretch>
            <a:fillRect/>
          </a:stretch>
        </p:blipFill>
        <p:spPr>
          <a:xfrm>
            <a:off x="5210463" y="4141450"/>
            <a:ext cx="1339102" cy="1469701"/>
          </a:xfrm>
          <a:prstGeom prst="rect">
            <a:avLst/>
          </a:prstGeom>
          <a:noFill/>
          <a:ln>
            <a:noFill/>
          </a:ln>
        </p:spPr>
      </p:pic>
      <p:sp>
        <p:nvSpPr>
          <p:cNvPr id="501" name="Google Shape;501;p46"/>
          <p:cNvSpPr txBox="1"/>
          <p:nvPr/>
        </p:nvSpPr>
        <p:spPr>
          <a:xfrm>
            <a:off x="434475" y="1750850"/>
            <a:ext cx="20688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a:solidFill>
                  <a:schemeClr val="lt1"/>
                </a:solidFill>
                <a:latin typeface="Montserrat"/>
                <a:ea typeface="Montserrat"/>
                <a:cs typeface="Montserrat"/>
                <a:sym typeface="Montserrat"/>
              </a:rPr>
              <a:t>Mobile App</a:t>
            </a:r>
            <a:endParaRPr sz="2200" b="1">
              <a:solidFill>
                <a:schemeClr val="lt1"/>
              </a:solidFill>
              <a:latin typeface="Montserrat"/>
              <a:ea typeface="Montserrat"/>
              <a:cs typeface="Montserrat"/>
              <a:sym typeface="Montserrat"/>
            </a:endParaRPr>
          </a:p>
        </p:txBody>
      </p:sp>
      <p:pic>
        <p:nvPicPr>
          <p:cNvPr id="502" name="Google Shape;502;p46"/>
          <p:cNvPicPr preferRelativeResize="0"/>
          <p:nvPr/>
        </p:nvPicPr>
        <p:blipFill>
          <a:blip r:embed="rId5">
            <a:alphaModFix/>
          </a:blip>
          <a:stretch>
            <a:fillRect/>
          </a:stretch>
        </p:blipFill>
        <p:spPr>
          <a:xfrm>
            <a:off x="494849" y="4920450"/>
            <a:ext cx="1461396" cy="974026"/>
          </a:xfrm>
          <a:prstGeom prst="rect">
            <a:avLst/>
          </a:prstGeom>
          <a:noFill/>
          <a:ln>
            <a:noFill/>
          </a:ln>
          <a:effectLst>
            <a:outerShdw blurRad="57150" dist="19050" dir="10140000" algn="bl" rotWithShape="0">
              <a:schemeClr val="lt1">
                <a:alpha val="99000"/>
              </a:schemeClr>
            </a:outerShdw>
          </a:effectLst>
        </p:spPr>
      </p:pic>
      <p:pic>
        <p:nvPicPr>
          <p:cNvPr id="503" name="Google Shape;503;p46"/>
          <p:cNvPicPr preferRelativeResize="0"/>
          <p:nvPr/>
        </p:nvPicPr>
        <p:blipFill>
          <a:blip r:embed="rId6">
            <a:alphaModFix/>
          </a:blip>
          <a:stretch>
            <a:fillRect/>
          </a:stretch>
        </p:blipFill>
        <p:spPr>
          <a:xfrm>
            <a:off x="494850" y="2450248"/>
            <a:ext cx="1948050" cy="974025"/>
          </a:xfrm>
          <a:prstGeom prst="rect">
            <a:avLst/>
          </a:prstGeom>
          <a:noFill/>
          <a:ln>
            <a:noFill/>
          </a:ln>
        </p:spPr>
      </p:pic>
      <p:pic>
        <p:nvPicPr>
          <p:cNvPr id="504" name="Google Shape;504;p46"/>
          <p:cNvPicPr preferRelativeResize="0"/>
          <p:nvPr/>
        </p:nvPicPr>
        <p:blipFill>
          <a:blip r:embed="rId7">
            <a:alphaModFix/>
          </a:blip>
          <a:stretch>
            <a:fillRect/>
          </a:stretch>
        </p:blipFill>
        <p:spPr>
          <a:xfrm>
            <a:off x="494850" y="3567070"/>
            <a:ext cx="1269500" cy="1210575"/>
          </a:xfrm>
          <a:prstGeom prst="rect">
            <a:avLst/>
          </a:prstGeom>
          <a:noFill/>
          <a:ln>
            <a:noFill/>
          </a:ln>
        </p:spPr>
      </p:pic>
      <p:sp>
        <p:nvSpPr>
          <p:cNvPr id="505" name="Google Shape;505;p46"/>
          <p:cNvSpPr txBox="1"/>
          <p:nvPr/>
        </p:nvSpPr>
        <p:spPr>
          <a:xfrm>
            <a:off x="1784275" y="39299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sp>
        <p:nvSpPr>
          <p:cNvPr id="506" name="Google Shape;506;p46"/>
          <p:cNvSpPr txBox="1"/>
          <p:nvPr/>
        </p:nvSpPr>
        <p:spPr>
          <a:xfrm>
            <a:off x="5210475" y="1906300"/>
            <a:ext cx="4239900" cy="76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a:solidFill>
                  <a:schemeClr val="lt1"/>
                </a:solidFill>
                <a:latin typeface="Montserrat"/>
                <a:ea typeface="Montserrat"/>
                <a:cs typeface="Montserrat"/>
                <a:sym typeface="Montserrat"/>
              </a:rPr>
              <a:t>Image Recognition and Machine Learning</a:t>
            </a:r>
            <a:endParaRPr sz="2200" b="1">
              <a:solidFill>
                <a:schemeClr val="lt1"/>
              </a:solidFill>
              <a:latin typeface="Montserrat"/>
              <a:ea typeface="Montserrat"/>
              <a:cs typeface="Montserrat"/>
              <a:sym typeface="Montserrat"/>
            </a:endParaRPr>
          </a:p>
        </p:txBody>
      </p:sp>
      <p:pic>
        <p:nvPicPr>
          <p:cNvPr id="507" name="Google Shape;507;p46"/>
          <p:cNvPicPr preferRelativeResize="0"/>
          <p:nvPr/>
        </p:nvPicPr>
        <p:blipFill>
          <a:blip r:embed="rId8">
            <a:alphaModFix/>
          </a:blip>
          <a:stretch>
            <a:fillRect/>
          </a:stretch>
        </p:blipFill>
        <p:spPr>
          <a:xfrm>
            <a:off x="5412125" y="2675800"/>
            <a:ext cx="2499405" cy="974026"/>
          </a:xfrm>
          <a:prstGeom prst="rect">
            <a:avLst/>
          </a:prstGeom>
          <a:noFill/>
          <a:ln>
            <a:noFill/>
          </a:ln>
        </p:spPr>
      </p:pic>
      <p:pic>
        <p:nvPicPr>
          <p:cNvPr id="508" name="Google Shape;508;p46"/>
          <p:cNvPicPr preferRelativeResize="0"/>
          <p:nvPr/>
        </p:nvPicPr>
        <p:blipFill>
          <a:blip r:embed="rId9">
            <a:alphaModFix/>
          </a:blip>
          <a:stretch>
            <a:fillRect/>
          </a:stretch>
        </p:blipFill>
        <p:spPr>
          <a:xfrm>
            <a:off x="6875625" y="3767163"/>
            <a:ext cx="2146475" cy="2108500"/>
          </a:xfrm>
          <a:prstGeom prst="rect">
            <a:avLst/>
          </a:prstGeom>
          <a:noFill/>
          <a:ln>
            <a:noFill/>
          </a:ln>
        </p:spPr>
      </p:pic>
      <p:pic>
        <p:nvPicPr>
          <p:cNvPr id="509" name="Google Shape;509;p46"/>
          <p:cNvPicPr preferRelativeResize="0"/>
          <p:nvPr/>
        </p:nvPicPr>
        <p:blipFill>
          <a:blip r:embed="rId10">
            <a:alphaModFix/>
          </a:blip>
          <a:stretch>
            <a:fillRect/>
          </a:stretch>
        </p:blipFill>
        <p:spPr>
          <a:xfrm>
            <a:off x="9153276" y="3968395"/>
            <a:ext cx="1960201" cy="1553675"/>
          </a:xfrm>
          <a:prstGeom prst="rect">
            <a:avLst/>
          </a:prstGeom>
          <a:noFill/>
          <a:ln>
            <a:noFill/>
          </a:ln>
        </p:spPr>
      </p:pic>
      <p:pic>
        <p:nvPicPr>
          <p:cNvPr id="510" name="Google Shape;510;p46"/>
          <p:cNvPicPr preferRelativeResize="0"/>
          <p:nvPr/>
        </p:nvPicPr>
        <p:blipFill>
          <a:blip r:embed="rId11">
            <a:alphaModFix/>
          </a:blip>
          <a:stretch>
            <a:fillRect/>
          </a:stretch>
        </p:blipFill>
        <p:spPr>
          <a:xfrm>
            <a:off x="8371875" y="2688675"/>
            <a:ext cx="1078500" cy="1078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16" name="Google Shape;516;p4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17" name="Google Shape;517;p47"/>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47"/>
          <p:cNvSpPr txBox="1"/>
          <p:nvPr/>
        </p:nvSpPr>
        <p:spPr>
          <a:xfrm>
            <a:off x="3462713" y="51995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Work Breakdown</a:t>
            </a:r>
            <a:endParaRPr sz="3400" b="1">
              <a:solidFill>
                <a:schemeClr val="lt1"/>
              </a:solidFill>
              <a:latin typeface="Montserrat"/>
              <a:ea typeface="Montserrat"/>
              <a:cs typeface="Montserrat"/>
              <a:sym typeface="Montserrat"/>
            </a:endParaRPr>
          </a:p>
        </p:txBody>
      </p:sp>
      <p:pic>
        <p:nvPicPr>
          <p:cNvPr id="519" name="Google Shape;519;p47"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520" name="Google Shape;520;p47"/>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521" name="Google Shape;521;p47"/>
          <p:cNvSpPr txBox="1"/>
          <p:nvPr/>
        </p:nvSpPr>
        <p:spPr>
          <a:xfrm>
            <a:off x="1424400" y="1535575"/>
            <a:ext cx="9526200" cy="45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522" name="Google Shape;522;p47"/>
          <p:cNvSpPr txBox="1"/>
          <p:nvPr/>
        </p:nvSpPr>
        <p:spPr>
          <a:xfrm>
            <a:off x="840750" y="1410500"/>
            <a:ext cx="10276500" cy="483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523" name="Google Shape;523;p47"/>
          <p:cNvPicPr preferRelativeResize="0"/>
          <p:nvPr/>
        </p:nvPicPr>
        <p:blipFill>
          <a:blip r:embed="rId4">
            <a:alphaModFix/>
          </a:blip>
          <a:stretch>
            <a:fillRect/>
          </a:stretch>
        </p:blipFill>
        <p:spPr>
          <a:xfrm>
            <a:off x="453425" y="1271600"/>
            <a:ext cx="10276500" cy="4836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8"/>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29" name="Google Shape;529;p48"/>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30" name="Google Shape;530;p48"/>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1" name="Google Shape;531;p48"/>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Gantt Chart</a:t>
            </a:r>
            <a:endParaRPr sz="3400" b="1">
              <a:solidFill>
                <a:schemeClr val="lt1"/>
              </a:solidFill>
              <a:latin typeface="Montserrat"/>
              <a:ea typeface="Montserrat"/>
              <a:cs typeface="Montserrat"/>
              <a:sym typeface="Montserrat"/>
            </a:endParaRPr>
          </a:p>
        </p:txBody>
      </p:sp>
      <p:pic>
        <p:nvPicPr>
          <p:cNvPr id="532" name="Google Shape;532;p48"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533" name="Google Shape;533;p48"/>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534" name="Google Shape;534;p48"/>
          <p:cNvSpPr txBox="1"/>
          <p:nvPr/>
        </p:nvSpPr>
        <p:spPr>
          <a:xfrm>
            <a:off x="403000" y="1493900"/>
            <a:ext cx="10672500" cy="45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535" name="Google Shape;535;p48"/>
          <p:cNvPicPr preferRelativeResize="0"/>
          <p:nvPr/>
        </p:nvPicPr>
        <p:blipFill>
          <a:blip r:embed="rId4">
            <a:alphaModFix/>
          </a:blip>
          <a:stretch>
            <a:fillRect/>
          </a:stretch>
        </p:blipFill>
        <p:spPr>
          <a:xfrm>
            <a:off x="600500" y="1650050"/>
            <a:ext cx="10277475" cy="3695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9"/>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41" name="Google Shape;541;p49"/>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42" name="Google Shape;542;p49"/>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49"/>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References</a:t>
            </a:r>
            <a:endParaRPr sz="3400" b="1">
              <a:solidFill>
                <a:schemeClr val="lt1"/>
              </a:solidFill>
              <a:latin typeface="Montserrat"/>
              <a:ea typeface="Montserrat"/>
              <a:cs typeface="Montserrat"/>
              <a:sym typeface="Montserrat"/>
            </a:endParaRPr>
          </a:p>
        </p:txBody>
      </p:sp>
      <p:pic>
        <p:nvPicPr>
          <p:cNvPr id="544" name="Google Shape;544;p49"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545" name="Google Shape;545;p49"/>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546" name="Google Shape;546;p49"/>
          <p:cNvSpPr txBox="1"/>
          <p:nvPr/>
        </p:nvSpPr>
        <p:spPr>
          <a:xfrm>
            <a:off x="145275" y="1279188"/>
            <a:ext cx="10887600" cy="4655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600">
                <a:solidFill>
                  <a:schemeClr val="lt1"/>
                </a:solidFill>
                <a:latin typeface="Montserrat"/>
                <a:ea typeface="Montserrat"/>
                <a:cs typeface="Montserrat"/>
                <a:sym typeface="Montserrat"/>
              </a:rPr>
              <a:t>[1]“Reducing post-harvest losses in fruits and vegetables for ensuring food security – Case of Sri Lanka,” MOJ Food Processing &amp; Technology, vol. Volume 9, no. Issue 1, Feb. 2021, doi: </a:t>
            </a:r>
            <a:r>
              <a:rPr lang="en-US" sz="1600" u="sng">
                <a:solidFill>
                  <a:schemeClr val="lt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https://doi.org/10.15406/mojfpt.2021.09.00255</a:t>
            </a:r>
            <a:r>
              <a:rPr lang="en-US" sz="1600">
                <a:solidFill>
                  <a:schemeClr val="lt1"/>
                </a:solidFill>
                <a:latin typeface="Montserrat"/>
                <a:ea typeface="Montserrat"/>
                <a:cs typeface="Montserrat"/>
                <a:sym typeface="Montserrat"/>
              </a:rPr>
              <a:t>.</a:t>
            </a:r>
            <a:endParaRPr sz="1600">
              <a:solidFill>
                <a:schemeClr val="lt1"/>
              </a:solidFill>
              <a:latin typeface="Montserrat"/>
              <a:ea typeface="Montserrat"/>
              <a:cs typeface="Montserrat"/>
              <a:sym typeface="Montserrat"/>
            </a:endParaRPr>
          </a:p>
          <a:p>
            <a:pPr marL="0" lvl="0" indent="0" algn="just" rtl="0">
              <a:spcBef>
                <a:spcPts val="0"/>
              </a:spcBef>
              <a:spcAft>
                <a:spcPts val="0"/>
              </a:spcAft>
              <a:buNone/>
            </a:pPr>
            <a:endParaRPr sz="1500">
              <a:solidFill>
                <a:schemeClr val="dk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endParaRPr>
              <a:solidFill>
                <a:schemeClr val="dk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[2]“VPN - Sri Lanka Institute of Information Technology,” Sliit.lk, 2024. https://vpn.sliit.lk/proxy/716c6bb7/https/ieeexplore.ieee.org/document/8574865 (accessed Oct. 14, 2024).</a:t>
            </a:r>
            <a:endParaRPr sz="1600">
              <a:solidFill>
                <a:schemeClr val="lt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a:t>
            </a:r>
            <a:endParaRPr sz="2700">
              <a:solidFill>
                <a:schemeClr val="lt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[3]“Tomato sps 19_mag_00033,” SlideShare, 2021. https://www.slideshare.net/slideshow/tomato-sps-19mag00033/249728881#26 (accessed Oct. 10, 2024).</a:t>
            </a:r>
            <a:endParaRPr sz="1600">
              <a:solidFill>
                <a:schemeClr val="lt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r>
              <a:rPr lang="en-US" sz="1700">
                <a:solidFill>
                  <a:schemeClr val="dk1"/>
                </a:solidFill>
                <a:latin typeface="Montserrat"/>
                <a:ea typeface="Montserrat"/>
                <a:cs typeface="Montserrat"/>
                <a:sym typeface="Montserrat"/>
              </a:rPr>
              <a:t>‌</a:t>
            </a:r>
            <a:endParaRPr sz="1700">
              <a:solidFill>
                <a:schemeClr val="dk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[4]Y. H. Yap, “Tomato ripeness detection using deep learning - Universiti Teknologi Malaysia Institutional Repository,” </a:t>
            </a:r>
            <a:r>
              <a:rPr lang="en-US" sz="1600" i="1">
                <a:solidFill>
                  <a:schemeClr val="lt1"/>
                </a:solidFill>
                <a:latin typeface="Montserrat"/>
                <a:ea typeface="Montserrat"/>
                <a:cs typeface="Montserrat"/>
                <a:sym typeface="Montserrat"/>
              </a:rPr>
              <a:t>Eprints.utm.my</a:t>
            </a:r>
            <a:r>
              <a:rPr lang="en-US" sz="1600">
                <a:solidFill>
                  <a:schemeClr val="lt1"/>
                </a:solidFill>
                <a:latin typeface="Montserrat"/>
                <a:ea typeface="Montserrat"/>
                <a:cs typeface="Montserrat"/>
                <a:sym typeface="Montserrat"/>
              </a:rPr>
              <a:t>, 2022, doi: </a:t>
            </a:r>
            <a:r>
              <a:rPr lang="en-US" sz="1600" u="sng">
                <a:solidFill>
                  <a:schemeClr val="hlink"/>
                </a:solidFill>
                <a:latin typeface="Montserrat"/>
                <a:ea typeface="Montserrat"/>
                <a:cs typeface="Montserrat"/>
                <a:sym typeface="Montserrat"/>
                <a:hlinkClick r:id="rId5"/>
              </a:rPr>
              <a:t>http://eprints.utm.my/99588/1/YapYoonHengMSKE2022.pdf</a:t>
            </a:r>
            <a:r>
              <a:rPr lang="en-US" sz="1600">
                <a:solidFill>
                  <a:schemeClr val="lt1"/>
                </a:solidFill>
                <a:latin typeface="Montserrat"/>
                <a:ea typeface="Montserrat"/>
                <a:cs typeface="Montserrat"/>
                <a:sym typeface="Montserrat"/>
              </a:rPr>
              <a:t>.</a:t>
            </a:r>
            <a:endParaRPr sz="1600">
              <a:solidFill>
                <a:schemeClr val="lt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endParaRPr sz="1600">
              <a:solidFill>
                <a:schemeClr val="lt1"/>
              </a:solidFill>
              <a:latin typeface="Montserrat"/>
              <a:ea typeface="Montserrat"/>
              <a:cs typeface="Montserrat"/>
              <a:sym typeface="Montserrat"/>
            </a:endParaRPr>
          </a:p>
          <a:p>
            <a:pPr marL="0" lvl="0" indent="0" algn="just" rtl="0">
              <a:lnSpc>
                <a:spcPct val="115000"/>
              </a:lnSpc>
              <a:spcBef>
                <a:spcPts val="1200"/>
              </a:spcBef>
              <a:spcAft>
                <a:spcPts val="0"/>
              </a:spcAft>
              <a:buNone/>
            </a:pPr>
            <a:r>
              <a:rPr lang="en-US" sz="2200">
                <a:solidFill>
                  <a:schemeClr val="lt1"/>
                </a:solidFill>
                <a:latin typeface="Montserrat"/>
                <a:ea typeface="Montserrat"/>
                <a:cs typeface="Montserrat"/>
                <a:sym typeface="Montserrat"/>
              </a:rPr>
              <a:t>‌</a:t>
            </a:r>
            <a:r>
              <a:rPr lang="en-US" sz="1700">
                <a:solidFill>
                  <a:schemeClr val="lt1"/>
                </a:solidFill>
                <a:latin typeface="Calibri"/>
                <a:ea typeface="Calibri"/>
                <a:cs typeface="Calibri"/>
                <a:sym typeface="Calibri"/>
              </a:rPr>
              <a:t>[5]“VPN - Sri Lanka Institute of Information Technology,” </a:t>
            </a:r>
            <a:r>
              <a:rPr lang="en-US" sz="1700" i="1">
                <a:solidFill>
                  <a:schemeClr val="lt1"/>
                </a:solidFill>
                <a:latin typeface="Calibri"/>
                <a:ea typeface="Calibri"/>
                <a:cs typeface="Calibri"/>
                <a:sym typeface="Calibri"/>
              </a:rPr>
              <a:t>Sliit.lk</a:t>
            </a:r>
            <a:r>
              <a:rPr lang="en-US" sz="1700">
                <a:solidFill>
                  <a:schemeClr val="lt1"/>
                </a:solidFill>
                <a:latin typeface="Calibri"/>
                <a:ea typeface="Calibri"/>
                <a:cs typeface="Calibri"/>
                <a:sym typeface="Calibri"/>
              </a:rPr>
              <a:t>, 2024. https://vpn.sliit.lk/proxy/30dfd70f/https/ieeexplore.ieee.org/document/8489814/ (accessed Oct. 08 2024)</a:t>
            </a:r>
            <a:r>
              <a:rPr lang="en-US" sz="15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endParaRPr sz="1600">
              <a:solidFill>
                <a:schemeClr val="lt1"/>
              </a:solidFill>
              <a:latin typeface="Montserrat"/>
              <a:ea typeface="Montserrat"/>
              <a:cs typeface="Montserrat"/>
              <a:sym typeface="Montserrat"/>
            </a:endParaRPr>
          </a:p>
          <a:p>
            <a:pPr marL="0" lvl="0" indent="0" algn="l" rtl="0">
              <a:spcBef>
                <a:spcPts val="1200"/>
              </a:spcBef>
              <a:spcAft>
                <a:spcPts val="0"/>
              </a:spcAft>
              <a:buNone/>
            </a:pPr>
            <a:endParaRPr sz="2800">
              <a:solidFill>
                <a:schemeClr val="dk1"/>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0"/>
          <p:cNvSpPr/>
          <p:nvPr/>
        </p:nvSpPr>
        <p:spPr>
          <a:xfrm>
            <a:off x="11709352" y="5191103"/>
            <a:ext cx="483626" cy="984632"/>
          </a:xfrm>
          <a:custGeom>
            <a:avLst/>
            <a:gdLst/>
            <a:ahLst/>
            <a:cxnLst/>
            <a:rect l="l" t="t" r="r" b="b"/>
            <a:pathLst>
              <a:path w="724534" h="1475104" extrusionOk="0">
                <a:moveTo>
                  <a:pt x="0" y="736633"/>
                </a:moveTo>
                <a:lnTo>
                  <a:pt x="1559" y="688097"/>
                </a:lnTo>
                <a:lnTo>
                  <a:pt x="6174" y="640410"/>
                </a:lnTo>
                <a:lnTo>
                  <a:pt x="13748" y="593671"/>
                </a:lnTo>
                <a:lnTo>
                  <a:pt x="24183" y="547974"/>
                </a:lnTo>
                <a:lnTo>
                  <a:pt x="37384" y="503416"/>
                </a:lnTo>
                <a:lnTo>
                  <a:pt x="53254" y="460094"/>
                </a:lnTo>
                <a:lnTo>
                  <a:pt x="71696" y="418103"/>
                </a:lnTo>
                <a:lnTo>
                  <a:pt x="92614" y="377540"/>
                </a:lnTo>
                <a:lnTo>
                  <a:pt x="115911" y="338501"/>
                </a:lnTo>
                <a:lnTo>
                  <a:pt x="141491" y="301083"/>
                </a:lnTo>
                <a:lnTo>
                  <a:pt x="169257" y="265381"/>
                </a:lnTo>
                <a:lnTo>
                  <a:pt x="199112" y="231492"/>
                </a:lnTo>
                <a:lnTo>
                  <a:pt x="230960" y="199512"/>
                </a:lnTo>
                <a:lnTo>
                  <a:pt x="264704" y="169537"/>
                </a:lnTo>
                <a:lnTo>
                  <a:pt x="300248" y="141664"/>
                </a:lnTo>
                <a:lnTo>
                  <a:pt x="337495" y="115989"/>
                </a:lnTo>
                <a:lnTo>
                  <a:pt x="376349" y="92608"/>
                </a:lnTo>
                <a:lnTo>
                  <a:pt x="416712" y="71617"/>
                </a:lnTo>
                <a:lnTo>
                  <a:pt x="458489" y="53112"/>
                </a:lnTo>
                <a:lnTo>
                  <a:pt x="501583" y="37191"/>
                </a:lnTo>
                <a:lnTo>
                  <a:pt x="545897" y="23948"/>
                </a:lnTo>
                <a:lnTo>
                  <a:pt x="591335" y="13481"/>
                </a:lnTo>
                <a:lnTo>
                  <a:pt x="637800" y="5885"/>
                </a:lnTo>
                <a:lnTo>
                  <a:pt x="685195" y="1257"/>
                </a:lnTo>
                <a:lnTo>
                  <a:pt x="723970" y="0"/>
                </a:lnTo>
                <a:lnTo>
                  <a:pt x="723970" y="1474513"/>
                </a:lnTo>
                <a:lnTo>
                  <a:pt x="685195" y="1473251"/>
                </a:lnTo>
                <a:lnTo>
                  <a:pt x="637800" y="1468606"/>
                </a:lnTo>
                <a:lnTo>
                  <a:pt x="591335" y="1460983"/>
                </a:lnTo>
                <a:lnTo>
                  <a:pt x="545897" y="1450480"/>
                </a:lnTo>
                <a:lnTo>
                  <a:pt x="501583" y="1437193"/>
                </a:lnTo>
                <a:lnTo>
                  <a:pt x="458489" y="1421220"/>
                </a:lnTo>
                <a:lnTo>
                  <a:pt x="416712" y="1402658"/>
                </a:lnTo>
                <a:lnTo>
                  <a:pt x="376349" y="1381605"/>
                </a:lnTo>
                <a:lnTo>
                  <a:pt x="337495" y="1358156"/>
                </a:lnTo>
                <a:lnTo>
                  <a:pt x="300248" y="1332410"/>
                </a:lnTo>
                <a:lnTo>
                  <a:pt x="264704" y="1304464"/>
                </a:lnTo>
                <a:lnTo>
                  <a:pt x="230960" y="1274416"/>
                </a:lnTo>
                <a:lnTo>
                  <a:pt x="199112" y="1242361"/>
                </a:lnTo>
                <a:lnTo>
                  <a:pt x="169257" y="1208398"/>
                </a:lnTo>
                <a:lnTo>
                  <a:pt x="141491" y="1172623"/>
                </a:lnTo>
                <a:lnTo>
                  <a:pt x="115911" y="1135134"/>
                </a:lnTo>
                <a:lnTo>
                  <a:pt x="92614" y="1096028"/>
                </a:lnTo>
                <a:lnTo>
                  <a:pt x="71696" y="1055402"/>
                </a:lnTo>
                <a:lnTo>
                  <a:pt x="53254" y="1013354"/>
                </a:lnTo>
                <a:lnTo>
                  <a:pt x="37384" y="969980"/>
                </a:lnTo>
                <a:lnTo>
                  <a:pt x="24183" y="925379"/>
                </a:lnTo>
                <a:lnTo>
                  <a:pt x="13748" y="879646"/>
                </a:lnTo>
                <a:lnTo>
                  <a:pt x="6174" y="832879"/>
                </a:lnTo>
                <a:lnTo>
                  <a:pt x="1559" y="785176"/>
                </a:lnTo>
                <a:lnTo>
                  <a:pt x="0" y="736633"/>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52" name="Google Shape;552;p50"/>
          <p:cNvSpPr/>
          <p:nvPr/>
        </p:nvSpPr>
        <p:spPr>
          <a:xfrm>
            <a:off x="958470" y="4744575"/>
            <a:ext cx="792623" cy="330189"/>
          </a:xfrm>
          <a:custGeom>
            <a:avLst/>
            <a:gdLst/>
            <a:ahLst/>
            <a:cxnLst/>
            <a:rect l="l" t="t" r="r" b="b"/>
            <a:pathLst>
              <a:path w="1187450" h="494665" extrusionOk="0">
                <a:moveTo>
                  <a:pt x="1187284" y="247294"/>
                </a:moveTo>
                <a:lnTo>
                  <a:pt x="1182255" y="197446"/>
                </a:lnTo>
                <a:lnTo>
                  <a:pt x="1167841" y="151028"/>
                </a:lnTo>
                <a:lnTo>
                  <a:pt x="1145044" y="109029"/>
                </a:lnTo>
                <a:lnTo>
                  <a:pt x="1114856" y="72428"/>
                </a:lnTo>
                <a:lnTo>
                  <a:pt x="1078255" y="42240"/>
                </a:lnTo>
                <a:lnTo>
                  <a:pt x="1036243" y="19431"/>
                </a:lnTo>
                <a:lnTo>
                  <a:pt x="989825" y="5029"/>
                </a:lnTo>
                <a:lnTo>
                  <a:pt x="939990" y="0"/>
                </a:lnTo>
                <a:lnTo>
                  <a:pt x="890155" y="5029"/>
                </a:lnTo>
                <a:lnTo>
                  <a:pt x="843737" y="19431"/>
                </a:lnTo>
                <a:lnTo>
                  <a:pt x="801738" y="42240"/>
                </a:lnTo>
                <a:lnTo>
                  <a:pt x="766813" y="71043"/>
                </a:lnTo>
                <a:lnTo>
                  <a:pt x="731901" y="42240"/>
                </a:lnTo>
                <a:lnTo>
                  <a:pt x="689889" y="19431"/>
                </a:lnTo>
                <a:lnTo>
                  <a:pt x="643470" y="5029"/>
                </a:lnTo>
                <a:lnTo>
                  <a:pt x="593636" y="0"/>
                </a:lnTo>
                <a:lnTo>
                  <a:pt x="543801" y="5029"/>
                </a:lnTo>
                <a:lnTo>
                  <a:pt x="497382" y="19431"/>
                </a:lnTo>
                <a:lnTo>
                  <a:pt x="455383" y="42240"/>
                </a:lnTo>
                <a:lnTo>
                  <a:pt x="420458" y="71056"/>
                </a:lnTo>
                <a:lnTo>
                  <a:pt x="385546" y="42240"/>
                </a:lnTo>
                <a:lnTo>
                  <a:pt x="343535" y="19431"/>
                </a:lnTo>
                <a:lnTo>
                  <a:pt x="297116" y="5029"/>
                </a:lnTo>
                <a:lnTo>
                  <a:pt x="247281" y="0"/>
                </a:lnTo>
                <a:lnTo>
                  <a:pt x="197446" y="5029"/>
                </a:lnTo>
                <a:lnTo>
                  <a:pt x="151028" y="19431"/>
                </a:lnTo>
                <a:lnTo>
                  <a:pt x="109029" y="42240"/>
                </a:lnTo>
                <a:lnTo>
                  <a:pt x="72428" y="72428"/>
                </a:lnTo>
                <a:lnTo>
                  <a:pt x="42240" y="109029"/>
                </a:lnTo>
                <a:lnTo>
                  <a:pt x="19431" y="151028"/>
                </a:lnTo>
                <a:lnTo>
                  <a:pt x="5029" y="197446"/>
                </a:lnTo>
                <a:lnTo>
                  <a:pt x="0" y="247281"/>
                </a:lnTo>
                <a:lnTo>
                  <a:pt x="5029" y="297129"/>
                </a:lnTo>
                <a:lnTo>
                  <a:pt x="19431" y="343547"/>
                </a:lnTo>
                <a:lnTo>
                  <a:pt x="42240" y="385546"/>
                </a:lnTo>
                <a:lnTo>
                  <a:pt x="72428" y="422148"/>
                </a:lnTo>
                <a:lnTo>
                  <a:pt x="109029" y="452335"/>
                </a:lnTo>
                <a:lnTo>
                  <a:pt x="151028" y="475132"/>
                </a:lnTo>
                <a:lnTo>
                  <a:pt x="197446" y="489546"/>
                </a:lnTo>
                <a:lnTo>
                  <a:pt x="247281" y="494576"/>
                </a:lnTo>
                <a:lnTo>
                  <a:pt x="297116" y="489546"/>
                </a:lnTo>
                <a:lnTo>
                  <a:pt x="343535" y="475132"/>
                </a:lnTo>
                <a:lnTo>
                  <a:pt x="385546" y="452335"/>
                </a:lnTo>
                <a:lnTo>
                  <a:pt x="420458" y="423532"/>
                </a:lnTo>
                <a:lnTo>
                  <a:pt x="455383" y="452335"/>
                </a:lnTo>
                <a:lnTo>
                  <a:pt x="497382" y="475132"/>
                </a:lnTo>
                <a:lnTo>
                  <a:pt x="543801" y="489546"/>
                </a:lnTo>
                <a:lnTo>
                  <a:pt x="593636" y="494576"/>
                </a:lnTo>
                <a:lnTo>
                  <a:pt x="643470" y="489546"/>
                </a:lnTo>
                <a:lnTo>
                  <a:pt x="689889" y="475132"/>
                </a:lnTo>
                <a:lnTo>
                  <a:pt x="731901" y="452335"/>
                </a:lnTo>
                <a:lnTo>
                  <a:pt x="766813" y="423545"/>
                </a:lnTo>
                <a:lnTo>
                  <a:pt x="801738" y="452335"/>
                </a:lnTo>
                <a:lnTo>
                  <a:pt x="843737" y="475132"/>
                </a:lnTo>
                <a:lnTo>
                  <a:pt x="890155" y="489546"/>
                </a:lnTo>
                <a:lnTo>
                  <a:pt x="939990" y="494576"/>
                </a:lnTo>
                <a:lnTo>
                  <a:pt x="989825" y="489546"/>
                </a:lnTo>
                <a:lnTo>
                  <a:pt x="1036243" y="475132"/>
                </a:lnTo>
                <a:lnTo>
                  <a:pt x="1078255" y="452335"/>
                </a:lnTo>
                <a:lnTo>
                  <a:pt x="1114856" y="422148"/>
                </a:lnTo>
                <a:lnTo>
                  <a:pt x="1145044" y="385546"/>
                </a:lnTo>
                <a:lnTo>
                  <a:pt x="1167841" y="343547"/>
                </a:lnTo>
                <a:lnTo>
                  <a:pt x="1182255" y="297129"/>
                </a:lnTo>
                <a:lnTo>
                  <a:pt x="1187284" y="247294"/>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pic>
        <p:nvPicPr>
          <p:cNvPr id="553" name="Google Shape;553;p50"/>
          <p:cNvPicPr preferRelativeResize="0"/>
          <p:nvPr/>
        </p:nvPicPr>
        <p:blipFill rotWithShape="1">
          <a:blip r:embed="rId3">
            <a:alphaModFix amt="31000"/>
          </a:blip>
          <a:srcRect t="19343" b="19343"/>
          <a:stretch/>
        </p:blipFill>
        <p:spPr>
          <a:xfrm>
            <a:off x="0" y="0"/>
            <a:ext cx="12191999" cy="4204822"/>
          </a:xfrm>
          <a:prstGeom prst="rect">
            <a:avLst/>
          </a:prstGeom>
          <a:noFill/>
          <a:ln>
            <a:noFill/>
          </a:ln>
        </p:spPr>
      </p:pic>
      <p:sp>
        <p:nvSpPr>
          <p:cNvPr id="554" name="Google Shape;554;p50"/>
          <p:cNvSpPr/>
          <p:nvPr/>
        </p:nvSpPr>
        <p:spPr>
          <a:xfrm>
            <a:off x="2816050" y="2719425"/>
            <a:ext cx="6704337" cy="2134395"/>
          </a:xfrm>
          <a:custGeom>
            <a:avLst/>
            <a:gdLst/>
            <a:ahLst/>
            <a:cxnLst/>
            <a:rect l="l" t="t" r="r" b="b"/>
            <a:pathLst>
              <a:path w="8513444" h="4665345" extrusionOk="0">
                <a:moveTo>
                  <a:pt x="8199452" y="4664816"/>
                </a:moveTo>
                <a:lnTo>
                  <a:pt x="316678" y="4664816"/>
                </a:lnTo>
                <a:lnTo>
                  <a:pt x="277489" y="4657406"/>
                </a:lnTo>
                <a:lnTo>
                  <a:pt x="235140" y="4643848"/>
                </a:lnTo>
                <a:lnTo>
                  <a:pt x="195169" y="4625471"/>
                </a:lnTo>
                <a:lnTo>
                  <a:pt x="157926" y="4602624"/>
                </a:lnTo>
                <a:lnTo>
                  <a:pt x="123759" y="4575654"/>
                </a:lnTo>
                <a:lnTo>
                  <a:pt x="93017" y="4544912"/>
                </a:lnTo>
                <a:lnTo>
                  <a:pt x="66047" y="4510745"/>
                </a:lnTo>
                <a:lnTo>
                  <a:pt x="43200" y="4473502"/>
                </a:lnTo>
                <a:lnTo>
                  <a:pt x="24822" y="4433531"/>
                </a:lnTo>
                <a:lnTo>
                  <a:pt x="11264" y="4391182"/>
                </a:lnTo>
                <a:lnTo>
                  <a:pt x="2874" y="4346803"/>
                </a:lnTo>
                <a:lnTo>
                  <a:pt x="0" y="4300742"/>
                </a:lnTo>
                <a:lnTo>
                  <a:pt x="0" y="367928"/>
                </a:lnTo>
                <a:lnTo>
                  <a:pt x="2874" y="321868"/>
                </a:lnTo>
                <a:lnTo>
                  <a:pt x="11264" y="277488"/>
                </a:lnTo>
                <a:lnTo>
                  <a:pt x="24822" y="235139"/>
                </a:lnTo>
                <a:lnTo>
                  <a:pt x="43200" y="195169"/>
                </a:lnTo>
                <a:lnTo>
                  <a:pt x="66047" y="157926"/>
                </a:lnTo>
                <a:lnTo>
                  <a:pt x="93017" y="123759"/>
                </a:lnTo>
                <a:lnTo>
                  <a:pt x="123759" y="93016"/>
                </a:lnTo>
                <a:lnTo>
                  <a:pt x="157926" y="66047"/>
                </a:lnTo>
                <a:lnTo>
                  <a:pt x="195169" y="43199"/>
                </a:lnTo>
                <a:lnTo>
                  <a:pt x="235140" y="24822"/>
                </a:lnTo>
                <a:lnTo>
                  <a:pt x="277489" y="11264"/>
                </a:lnTo>
                <a:lnTo>
                  <a:pt x="321868" y="2874"/>
                </a:lnTo>
                <a:lnTo>
                  <a:pt x="367924" y="0"/>
                </a:lnTo>
                <a:lnTo>
                  <a:pt x="8148206" y="0"/>
                </a:lnTo>
                <a:lnTo>
                  <a:pt x="8194262" y="2874"/>
                </a:lnTo>
                <a:lnTo>
                  <a:pt x="8238641" y="11264"/>
                </a:lnTo>
                <a:lnTo>
                  <a:pt x="8280990" y="24822"/>
                </a:lnTo>
                <a:lnTo>
                  <a:pt x="8320961" y="43199"/>
                </a:lnTo>
                <a:lnTo>
                  <a:pt x="8358204" y="66047"/>
                </a:lnTo>
                <a:lnTo>
                  <a:pt x="8392371" y="93016"/>
                </a:lnTo>
                <a:lnTo>
                  <a:pt x="8423113" y="123759"/>
                </a:lnTo>
                <a:lnTo>
                  <a:pt x="8450083" y="157926"/>
                </a:lnTo>
                <a:lnTo>
                  <a:pt x="8472930" y="195169"/>
                </a:lnTo>
                <a:lnTo>
                  <a:pt x="8491307" y="235139"/>
                </a:lnTo>
                <a:lnTo>
                  <a:pt x="8504865" y="277488"/>
                </a:lnTo>
                <a:lnTo>
                  <a:pt x="8513054" y="320800"/>
                </a:lnTo>
                <a:lnTo>
                  <a:pt x="8513054" y="4347871"/>
                </a:lnTo>
                <a:lnTo>
                  <a:pt x="8504865" y="4391182"/>
                </a:lnTo>
                <a:lnTo>
                  <a:pt x="8491307" y="4433531"/>
                </a:lnTo>
                <a:lnTo>
                  <a:pt x="8472930" y="4473502"/>
                </a:lnTo>
                <a:lnTo>
                  <a:pt x="8450083" y="4510745"/>
                </a:lnTo>
                <a:lnTo>
                  <a:pt x="8423113" y="4544912"/>
                </a:lnTo>
                <a:lnTo>
                  <a:pt x="8392371" y="4575654"/>
                </a:lnTo>
                <a:lnTo>
                  <a:pt x="8358204" y="4602624"/>
                </a:lnTo>
                <a:lnTo>
                  <a:pt x="8320961" y="4625471"/>
                </a:lnTo>
                <a:lnTo>
                  <a:pt x="8280990" y="4643848"/>
                </a:lnTo>
                <a:lnTo>
                  <a:pt x="8238641" y="4657406"/>
                </a:lnTo>
                <a:lnTo>
                  <a:pt x="8199452" y="4664816"/>
                </a:lnTo>
                <a:close/>
              </a:path>
            </a:pathLst>
          </a:custGeom>
          <a:solidFill>
            <a:srgbClr val="4B8F36">
              <a:alpha val="8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grpSp>
        <p:nvGrpSpPr>
          <p:cNvPr id="555" name="Google Shape;555;p50"/>
          <p:cNvGrpSpPr/>
          <p:nvPr/>
        </p:nvGrpSpPr>
        <p:grpSpPr>
          <a:xfrm>
            <a:off x="3040113" y="3003000"/>
            <a:ext cx="6256200" cy="1438700"/>
            <a:chOff x="5498314" y="3710353"/>
            <a:chExt cx="6256200" cy="1438700"/>
          </a:xfrm>
        </p:grpSpPr>
        <p:sp>
          <p:nvSpPr>
            <p:cNvPr id="556" name="Google Shape;556;p50"/>
            <p:cNvSpPr txBox="1"/>
            <p:nvPr/>
          </p:nvSpPr>
          <p:spPr>
            <a:xfrm>
              <a:off x="5498314" y="3710353"/>
              <a:ext cx="6256200" cy="554100"/>
            </a:xfrm>
            <a:prstGeom prst="rect">
              <a:avLst/>
            </a:prstGeom>
            <a:noFill/>
            <a:ln>
              <a:noFill/>
            </a:ln>
          </p:spPr>
          <p:txBody>
            <a:bodyPr spcFirstLastPara="1" wrap="square" lIns="91425" tIns="45700" rIns="91425" bIns="45700" anchor="t" anchorCtr="0">
              <a:spAutoFit/>
            </a:bodyPr>
            <a:lstStyle/>
            <a:p>
              <a:pPr marL="0" lvl="0" indent="0" algn="ctr" rtl="0">
                <a:lnSpc>
                  <a:spcPct val="167950"/>
                </a:lnSpc>
                <a:spcBef>
                  <a:spcPts val="0"/>
                </a:spcBef>
                <a:spcAft>
                  <a:spcPts val="0"/>
                </a:spcAft>
                <a:buClr>
                  <a:schemeClr val="dk1"/>
                </a:buClr>
                <a:buFont typeface="Arial"/>
                <a:buNone/>
              </a:pPr>
              <a:r>
                <a:rPr lang="en-US" sz="3000" b="1">
                  <a:solidFill>
                    <a:schemeClr val="lt1"/>
                  </a:solidFill>
                  <a:latin typeface="Calibri"/>
                  <a:ea typeface="Calibri"/>
                  <a:cs typeface="Calibri"/>
                  <a:sym typeface="Calibri"/>
                </a:rPr>
                <a:t>IT 20665548|Herath H.M.R.K</a:t>
              </a:r>
              <a:endParaRPr sz="3000" b="1">
                <a:solidFill>
                  <a:schemeClr val="lt1"/>
                </a:solidFill>
                <a:latin typeface="Montserrat"/>
                <a:ea typeface="Montserrat"/>
                <a:cs typeface="Montserrat"/>
                <a:sym typeface="Montserrat"/>
              </a:endParaRPr>
            </a:p>
          </p:txBody>
        </p:sp>
        <p:sp>
          <p:nvSpPr>
            <p:cNvPr id="557" name="Google Shape;557;p50"/>
            <p:cNvSpPr txBox="1"/>
            <p:nvPr/>
          </p:nvSpPr>
          <p:spPr>
            <a:xfrm>
              <a:off x="5498322" y="4502553"/>
              <a:ext cx="55341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BSc. (Hons) Degree in Information Technology Specialization in Information Technology</a:t>
              </a:r>
              <a:endParaRPr sz="1800">
                <a:solidFill>
                  <a:schemeClr val="lt1"/>
                </a:solidFill>
                <a:latin typeface="Montserrat"/>
                <a:ea typeface="Montserrat"/>
                <a:cs typeface="Montserrat"/>
                <a:sym typeface="Montserrat"/>
              </a:endParaRPr>
            </a:p>
          </p:txBody>
        </p:sp>
      </p:grpSp>
      <p:sp>
        <p:nvSpPr>
          <p:cNvPr id="558" name="Google Shape;558;p50"/>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pic>
        <p:nvPicPr>
          <p:cNvPr id="559" name="Google Shape;559;p50" descr="A black background with blue text&#10;&#10;Description automatically generated"/>
          <p:cNvPicPr preferRelativeResize="0"/>
          <p:nvPr/>
        </p:nvPicPr>
        <p:blipFill rotWithShape="1">
          <a:blip r:embed="rId4">
            <a:alphaModFix/>
          </a:blip>
          <a:srcRect/>
          <a:stretch/>
        </p:blipFill>
        <p:spPr>
          <a:xfrm>
            <a:off x="0" y="6315889"/>
            <a:ext cx="2937753" cy="542111"/>
          </a:xfrm>
          <a:prstGeom prst="rect">
            <a:avLst/>
          </a:prstGeom>
          <a:solidFill>
            <a:schemeClr val="lt1"/>
          </a:solidFill>
          <a:ln>
            <a:noFill/>
          </a:ln>
        </p:spPr>
      </p:pic>
      <p:sp>
        <p:nvSpPr>
          <p:cNvPr id="560" name="Google Shape;560;p50"/>
          <p:cNvSpPr/>
          <p:nvPr/>
        </p:nvSpPr>
        <p:spPr>
          <a:xfrm rot="5400000" flipH="1">
            <a:off x="9308104" y="213516"/>
            <a:ext cx="2454900" cy="2454900"/>
          </a:xfrm>
          <a:prstGeom prst="flowChartConnector">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561" name="Google Shape;561;p50"/>
          <p:cNvPicPr preferRelativeResize="0"/>
          <p:nvPr/>
        </p:nvPicPr>
        <p:blipFill rotWithShape="1">
          <a:blip r:embed="rId5">
            <a:alphaModFix/>
          </a:blip>
          <a:srcRect r="20666" b="19139"/>
          <a:stretch/>
        </p:blipFill>
        <p:spPr>
          <a:xfrm>
            <a:off x="9308100" y="213525"/>
            <a:ext cx="2454900" cy="2481600"/>
          </a:xfrm>
          <a:prstGeom prst="ellipse">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67" name="Google Shape;567;p5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68" name="Google Shape;568;p5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9" name="Google Shape;569;p51"/>
          <p:cNvSpPr txBox="1"/>
          <p:nvPr/>
        </p:nvSpPr>
        <p:spPr>
          <a:xfrm>
            <a:off x="4861350" y="462700"/>
            <a:ext cx="39246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Research Gap</a:t>
            </a:r>
            <a:endParaRPr sz="3400" b="1">
              <a:solidFill>
                <a:schemeClr val="lt1"/>
              </a:solidFill>
              <a:latin typeface="Montserrat"/>
              <a:ea typeface="Montserrat"/>
              <a:cs typeface="Montserrat"/>
              <a:sym typeface="Montserrat"/>
            </a:endParaRPr>
          </a:p>
        </p:txBody>
      </p:sp>
      <p:pic>
        <p:nvPicPr>
          <p:cNvPr id="570" name="Google Shape;570;p51"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571" name="Google Shape;571;p51"/>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sp>
        <p:nvSpPr>
          <p:cNvPr id="572" name="Google Shape;572;p51"/>
          <p:cNvSpPr txBox="1"/>
          <p:nvPr/>
        </p:nvSpPr>
        <p:spPr>
          <a:xfrm>
            <a:off x="1239325" y="1416850"/>
            <a:ext cx="9260100" cy="45603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200"/>
              </a:spcBef>
              <a:spcAft>
                <a:spcPts val="0"/>
              </a:spcAft>
              <a:buNone/>
            </a:pPr>
            <a:endParaRPr sz="1800">
              <a:solidFill>
                <a:schemeClr val="lt1"/>
              </a:solidFill>
              <a:latin typeface="Montserrat"/>
              <a:ea typeface="Montserrat"/>
              <a:cs typeface="Montserrat"/>
              <a:sym typeface="Montserrat"/>
            </a:endParaRPr>
          </a:p>
          <a:p>
            <a:pPr marL="457200" lvl="0" indent="-342900" algn="l" rtl="0">
              <a:lnSpc>
                <a:spcPct val="115000"/>
              </a:lnSpc>
              <a:spcBef>
                <a:spcPts val="120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Manual grading is subjective and labor-intensive, while automated systems struggle with real-world conditions like lighting and subtle defects.</a:t>
            </a:r>
            <a:endParaRPr sz="1800">
              <a:solidFill>
                <a:schemeClr val="lt1"/>
              </a:solidFill>
              <a:latin typeface="Montserrat"/>
              <a:ea typeface="Montserrat"/>
              <a:cs typeface="Montserrat"/>
              <a:sym typeface="Montserrat"/>
            </a:endParaRPr>
          </a:p>
          <a:p>
            <a:pPr marL="0" lvl="0" indent="0" algn="l" rtl="0">
              <a:lnSpc>
                <a:spcPct val="115000"/>
              </a:lnSpc>
              <a:spcBef>
                <a:spcPts val="1200"/>
              </a:spcBef>
              <a:spcAft>
                <a:spcPts val="0"/>
              </a:spcAft>
              <a:buNone/>
            </a:pPr>
            <a:endParaRPr sz="1800">
              <a:solidFill>
                <a:schemeClr val="lt1"/>
              </a:solidFill>
              <a:latin typeface="Montserrat"/>
              <a:ea typeface="Montserrat"/>
              <a:cs typeface="Montserrat"/>
              <a:sym typeface="Montserrat"/>
            </a:endParaRPr>
          </a:p>
          <a:p>
            <a:pPr marL="457200" lvl="0" indent="0" algn="l" rtl="0">
              <a:lnSpc>
                <a:spcPct val="115000"/>
              </a:lnSpc>
              <a:spcBef>
                <a:spcPts val="1200"/>
              </a:spcBef>
              <a:spcAft>
                <a:spcPts val="0"/>
              </a:spcAft>
              <a:buNone/>
            </a:pPr>
            <a:r>
              <a:rPr lang="en-US" sz="1800">
                <a:solidFill>
                  <a:schemeClr val="lt1"/>
                </a:solidFill>
                <a:latin typeface="Montserrat"/>
                <a:ea typeface="Montserrat"/>
                <a:cs typeface="Montserrat"/>
                <a:sym typeface="Montserrat"/>
              </a:rPr>
              <a:t>Solution:</a:t>
            </a:r>
            <a:endParaRPr sz="1800">
              <a:solidFill>
                <a:schemeClr val="lt1"/>
              </a:solidFill>
              <a:latin typeface="Montserrat"/>
              <a:ea typeface="Montserrat"/>
              <a:cs typeface="Montserrat"/>
              <a:sym typeface="Montserrat"/>
            </a:endParaRPr>
          </a:p>
          <a:p>
            <a:pPr marL="457200" lvl="0" indent="0" algn="l" rtl="0">
              <a:lnSpc>
                <a:spcPct val="115000"/>
              </a:lnSpc>
              <a:spcBef>
                <a:spcPts val="1200"/>
              </a:spcBef>
              <a:spcAft>
                <a:spcPts val="0"/>
              </a:spcAft>
              <a:buNone/>
            </a:pPr>
            <a:endParaRPr sz="1800">
              <a:solidFill>
                <a:schemeClr val="lt1"/>
              </a:solidFill>
              <a:latin typeface="Montserrat"/>
              <a:ea typeface="Montserrat"/>
              <a:cs typeface="Montserrat"/>
              <a:sym typeface="Montserrat"/>
            </a:endParaRPr>
          </a:p>
          <a:p>
            <a:pPr marL="457200" lvl="0" indent="-342900" algn="l" rtl="0">
              <a:lnSpc>
                <a:spcPct val="115000"/>
              </a:lnSpc>
              <a:spcBef>
                <a:spcPts val="120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AI-based models ensure precise detection, handle diverse conditions, and align with commercial standards.</a:t>
            </a:r>
            <a:endParaRPr sz="1800">
              <a:solidFill>
                <a:schemeClr val="lt1"/>
              </a:solidFill>
              <a:latin typeface="Montserrat"/>
              <a:ea typeface="Montserrat"/>
              <a:cs typeface="Montserrat"/>
              <a:sym typeface="Montserrat"/>
            </a:endParaRPr>
          </a:p>
          <a:p>
            <a:pPr marL="457200" lvl="0" indent="0" algn="l" rtl="0">
              <a:lnSpc>
                <a:spcPct val="115000"/>
              </a:lnSpc>
              <a:spcBef>
                <a:spcPts val="1200"/>
              </a:spcBef>
              <a:spcAft>
                <a:spcPts val="0"/>
              </a:spcAft>
              <a:buNone/>
            </a:pPr>
            <a:endParaRPr sz="1800">
              <a:solidFill>
                <a:schemeClr val="lt1"/>
              </a:solidFill>
              <a:latin typeface="Montserrat"/>
              <a:ea typeface="Montserrat"/>
              <a:cs typeface="Montserrat"/>
              <a:sym typeface="Montserrat"/>
            </a:endParaRPr>
          </a:p>
          <a:p>
            <a:pPr marL="0" lvl="0" indent="0" algn="l" rtl="0">
              <a:spcBef>
                <a:spcPts val="1200"/>
              </a:spcBef>
              <a:spcAft>
                <a:spcPts val="0"/>
              </a:spcAft>
              <a:buNone/>
            </a:pPr>
            <a:endParaRPr sz="1500">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alpha val="92941"/>
          </a:schemeClr>
        </a:solidFill>
        <a:effectLst/>
      </p:bgPr>
    </p:bg>
    <p:spTree>
      <p:nvGrpSpPr>
        <p:cNvPr id="1" name="Shape 140"/>
        <p:cNvGrpSpPr/>
        <p:nvPr/>
      </p:nvGrpSpPr>
      <p:grpSpPr>
        <a:xfrm>
          <a:off x="0" y="0"/>
          <a:ext cx="0" cy="0"/>
          <a:chOff x="0" y="0"/>
          <a:chExt cx="0" cy="0"/>
        </a:xfrm>
      </p:grpSpPr>
      <p:sp>
        <p:nvSpPr>
          <p:cNvPr id="141" name="Google Shape;141;p16"/>
          <p:cNvSpPr/>
          <p:nvPr/>
        </p:nvSpPr>
        <p:spPr>
          <a:xfrm rot="4028130" flipH="1">
            <a:off x="7178111" y="4127269"/>
            <a:ext cx="1378189" cy="1378189"/>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142" name="Google Shape;142;p16"/>
          <p:cNvPicPr preferRelativeResize="0"/>
          <p:nvPr/>
        </p:nvPicPr>
        <p:blipFill rotWithShape="1">
          <a:blip r:embed="rId3">
            <a:alphaModFix/>
          </a:blip>
          <a:srcRect l="10348" r="10356"/>
          <a:stretch/>
        </p:blipFill>
        <p:spPr>
          <a:xfrm>
            <a:off x="8209600" y="980114"/>
            <a:ext cx="2125626" cy="2125626"/>
          </a:xfrm>
          <a:custGeom>
            <a:avLst/>
            <a:gdLst/>
            <a:ahLst/>
            <a:cxnLst/>
            <a:rect l="l" t="t" r="r" b="b"/>
            <a:pathLst>
              <a:path w="2436248" h="2436247" extrusionOk="0">
                <a:moveTo>
                  <a:pt x="1218124" y="0"/>
                </a:moveTo>
                <a:cubicBezTo>
                  <a:pt x="1890875" y="0"/>
                  <a:pt x="2436248" y="545373"/>
                  <a:pt x="2436248" y="1218124"/>
                </a:cubicBezTo>
                <a:cubicBezTo>
                  <a:pt x="2436248" y="1848828"/>
                  <a:pt x="1956917" y="2367579"/>
                  <a:pt x="1342670" y="2429959"/>
                </a:cubicBezTo>
                <a:lnTo>
                  <a:pt x="1218144" y="2436247"/>
                </a:lnTo>
                <a:lnTo>
                  <a:pt x="1218104" y="2436247"/>
                </a:lnTo>
                <a:lnTo>
                  <a:pt x="1093578" y="2429959"/>
                </a:lnTo>
                <a:cubicBezTo>
                  <a:pt x="479332" y="2367579"/>
                  <a:pt x="0" y="1848828"/>
                  <a:pt x="0" y="1218124"/>
                </a:cubicBezTo>
                <a:cubicBezTo>
                  <a:pt x="0" y="545373"/>
                  <a:pt x="545373" y="0"/>
                  <a:pt x="1218124" y="0"/>
                </a:cubicBezTo>
                <a:close/>
              </a:path>
            </a:pathLst>
          </a:custGeom>
          <a:noFill/>
          <a:ln>
            <a:noFill/>
          </a:ln>
        </p:spPr>
      </p:pic>
      <p:pic>
        <p:nvPicPr>
          <p:cNvPr id="143" name="Google Shape;143;p16"/>
          <p:cNvPicPr preferRelativeResize="0"/>
          <p:nvPr/>
        </p:nvPicPr>
        <p:blipFill rotWithShape="1">
          <a:blip r:embed="rId4">
            <a:alphaModFix/>
          </a:blip>
          <a:srcRect/>
          <a:stretch/>
        </p:blipFill>
        <p:spPr>
          <a:xfrm>
            <a:off x="10274584" y="6858000"/>
            <a:ext cx="2564834" cy="345222"/>
          </a:xfrm>
          <a:custGeom>
            <a:avLst/>
            <a:gdLst/>
            <a:ahLst/>
            <a:cxnLst/>
            <a:rect l="l" t="t" r="r" b="b"/>
            <a:pathLst>
              <a:path w="2564834" h="345222" extrusionOk="0">
                <a:moveTo>
                  <a:pt x="0" y="0"/>
                </a:moveTo>
                <a:lnTo>
                  <a:pt x="2564834" y="0"/>
                </a:lnTo>
                <a:lnTo>
                  <a:pt x="2506969" y="35154"/>
                </a:lnTo>
                <a:cubicBezTo>
                  <a:pt x="2142955" y="232899"/>
                  <a:pt x="1725803" y="345222"/>
                  <a:pt x="1282417" y="345222"/>
                </a:cubicBezTo>
                <a:cubicBezTo>
                  <a:pt x="839031" y="345222"/>
                  <a:pt x="421879" y="232899"/>
                  <a:pt x="57865" y="35154"/>
                </a:cubicBezTo>
                <a:lnTo>
                  <a:pt x="0" y="0"/>
                </a:lnTo>
                <a:close/>
              </a:path>
            </a:pathLst>
          </a:custGeom>
          <a:noFill/>
          <a:ln>
            <a:noFill/>
          </a:ln>
        </p:spPr>
      </p:pic>
      <p:sp>
        <p:nvSpPr>
          <p:cNvPr id="144" name="Google Shape;144;p16"/>
          <p:cNvSpPr/>
          <p:nvPr/>
        </p:nvSpPr>
        <p:spPr>
          <a:xfrm>
            <a:off x="1389" y="1396"/>
            <a:ext cx="895350" cy="895350"/>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45" name="Google Shape;145;p1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grpSp>
        <p:nvGrpSpPr>
          <p:cNvPr id="146" name="Google Shape;146;p16"/>
          <p:cNvGrpSpPr/>
          <p:nvPr/>
        </p:nvGrpSpPr>
        <p:grpSpPr>
          <a:xfrm>
            <a:off x="896748" y="896750"/>
            <a:ext cx="6986103" cy="1874000"/>
            <a:chOff x="926448" y="2484408"/>
            <a:chExt cx="6986103" cy="1874000"/>
          </a:xfrm>
        </p:grpSpPr>
        <p:sp>
          <p:nvSpPr>
            <p:cNvPr id="147" name="Google Shape;147;p16"/>
            <p:cNvSpPr txBox="1"/>
            <p:nvPr/>
          </p:nvSpPr>
          <p:spPr>
            <a:xfrm>
              <a:off x="926451" y="3989108"/>
              <a:ext cx="6986100" cy="3693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Inconsistent Ripeness Detection in Tomato Harvesting</a:t>
              </a:r>
              <a:endParaRPr/>
            </a:p>
          </p:txBody>
        </p:sp>
        <p:sp>
          <p:nvSpPr>
            <p:cNvPr id="148" name="Google Shape;148;p16"/>
            <p:cNvSpPr txBox="1"/>
            <p:nvPr/>
          </p:nvSpPr>
          <p:spPr>
            <a:xfrm>
              <a:off x="926448" y="2484408"/>
              <a:ext cx="5316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Montserrat"/>
                  <a:ea typeface="Montserrat"/>
                  <a:cs typeface="Montserrat"/>
                  <a:sym typeface="Montserrat"/>
                </a:rPr>
                <a:t>Research Problem.</a:t>
              </a:r>
              <a:endParaRPr sz="3200" b="1">
                <a:solidFill>
                  <a:schemeClr val="lt1"/>
                </a:solidFill>
                <a:latin typeface="Montserrat"/>
                <a:ea typeface="Montserrat"/>
                <a:cs typeface="Montserrat"/>
                <a:sym typeface="Montserrat"/>
              </a:endParaRPr>
            </a:p>
          </p:txBody>
        </p:sp>
      </p:grpSp>
      <p:sp>
        <p:nvSpPr>
          <p:cNvPr id="149" name="Google Shape;149;p16"/>
          <p:cNvSpPr txBox="1"/>
          <p:nvPr/>
        </p:nvSpPr>
        <p:spPr>
          <a:xfrm>
            <a:off x="896750" y="3105750"/>
            <a:ext cx="6534600" cy="646500"/>
          </a:xfrm>
          <a:prstGeom prst="rect">
            <a:avLst/>
          </a:prstGeom>
          <a:noFill/>
          <a:ln>
            <a:noFill/>
          </a:ln>
        </p:spPr>
        <p:txBody>
          <a:bodyPr spcFirstLastPara="1" wrap="square" lIns="91425" tIns="45700" rIns="91425" bIns="45700" anchor="t" anchorCtr="0">
            <a:spAutoFit/>
          </a:bodyPr>
          <a:lstStyle/>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Manual and Inaccurate Tomato Quality Grading</a:t>
            </a:r>
            <a:endParaRPr>
              <a:solidFill>
                <a:schemeClr val="dk1"/>
              </a:solidFill>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50" name="Google Shape;150;p16"/>
          <p:cNvSpPr txBox="1"/>
          <p:nvPr/>
        </p:nvSpPr>
        <p:spPr>
          <a:xfrm>
            <a:off x="896750" y="3810050"/>
            <a:ext cx="6534600" cy="923400"/>
          </a:xfrm>
          <a:prstGeom prst="rect">
            <a:avLst/>
          </a:prstGeom>
          <a:noFill/>
          <a:ln>
            <a:noFill/>
          </a:ln>
        </p:spPr>
        <p:txBody>
          <a:bodyPr spcFirstLastPara="1" wrap="square" lIns="91425" tIns="45700" rIns="91425" bIns="45700" anchor="t" anchorCtr="0">
            <a:spAutoFit/>
          </a:bodyPr>
          <a:lstStyle/>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Delayed and Inefficient Disease Identification</a:t>
            </a:r>
            <a:endParaRPr sz="1800">
              <a:solidFill>
                <a:schemeClr val="lt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51" name="Google Shape;151;p16"/>
          <p:cNvSpPr txBox="1"/>
          <p:nvPr/>
        </p:nvSpPr>
        <p:spPr>
          <a:xfrm>
            <a:off x="896750" y="4514350"/>
            <a:ext cx="6292800" cy="3693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Limited Access to Data-Driven Insights</a:t>
            </a:r>
            <a:endParaRPr/>
          </a:p>
        </p:txBody>
      </p:sp>
      <p:sp>
        <p:nvSpPr>
          <p:cNvPr id="152" name="Google Shape;152;p16"/>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53" name="Google Shape;153;p16"/>
          <p:cNvPicPr preferRelativeResize="0"/>
          <p:nvPr/>
        </p:nvPicPr>
        <p:blipFill rotWithShape="1">
          <a:blip r:embed="rId5">
            <a:alphaModFix/>
          </a:blip>
          <a:srcRect t="534" b="534"/>
          <a:stretch/>
        </p:blipFill>
        <p:spPr>
          <a:xfrm>
            <a:off x="9246101" y="3105750"/>
            <a:ext cx="2945892" cy="3762376"/>
          </a:xfrm>
          <a:custGeom>
            <a:avLst/>
            <a:gdLst/>
            <a:ahLst/>
            <a:cxnLst/>
            <a:rect l="l" t="t" r="r" b="b"/>
            <a:pathLst>
              <a:path w="3813452" h="4792836" extrusionOk="0">
                <a:moveTo>
                  <a:pt x="2569029" y="0"/>
                </a:moveTo>
                <a:cubicBezTo>
                  <a:pt x="3012415" y="0"/>
                  <a:pt x="3429567" y="112324"/>
                  <a:pt x="3793581" y="310068"/>
                </a:cubicBezTo>
                <a:lnTo>
                  <a:pt x="3813452" y="322140"/>
                </a:lnTo>
                <a:lnTo>
                  <a:pt x="3813452" y="4792836"/>
                </a:lnTo>
                <a:lnTo>
                  <a:pt x="1286612" y="4792836"/>
                </a:lnTo>
                <a:lnTo>
                  <a:pt x="1132660" y="4699308"/>
                </a:lnTo>
                <a:cubicBezTo>
                  <a:pt x="449294" y="4237636"/>
                  <a:pt x="0" y="3455802"/>
                  <a:pt x="0" y="2569029"/>
                </a:cubicBezTo>
                <a:cubicBezTo>
                  <a:pt x="0" y="1150193"/>
                  <a:pt x="1150193" y="0"/>
                  <a:pt x="2569029" y="0"/>
                </a:cubicBezTo>
                <a:close/>
              </a:path>
            </a:pathLst>
          </a:custGeom>
          <a:noFill/>
          <a:ln>
            <a:noFill/>
          </a:ln>
        </p:spPr>
      </p:pic>
      <p:sp>
        <p:nvSpPr>
          <p:cNvPr id="154" name="Google Shape;154;p16"/>
          <p:cNvSpPr txBox="1"/>
          <p:nvPr/>
        </p:nvSpPr>
        <p:spPr>
          <a:xfrm>
            <a:off x="7757075" y="6211500"/>
            <a:ext cx="3356400" cy="6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Calibri"/>
                <a:ea typeface="Calibri"/>
                <a:cs typeface="Calibri"/>
                <a:sym typeface="Calibri"/>
              </a:rPr>
              <a:t> Group ID 24-25J-337</a:t>
            </a:r>
            <a:endParaRPr sz="2800">
              <a:solidFill>
                <a:schemeClr val="lt1"/>
              </a:solidFill>
              <a:latin typeface="Calibri"/>
              <a:ea typeface="Calibri"/>
              <a:cs typeface="Calibri"/>
              <a:sym typeface="Calibri"/>
            </a:endParaRPr>
          </a:p>
        </p:txBody>
      </p:sp>
      <p:pic>
        <p:nvPicPr>
          <p:cNvPr id="155" name="Google Shape;155;p16" descr="A black background with blue text&#10;&#10;Description automatically generated"/>
          <p:cNvPicPr preferRelativeResize="0"/>
          <p:nvPr/>
        </p:nvPicPr>
        <p:blipFill rotWithShape="1">
          <a:blip r:embed="rId6">
            <a:alphaModFix/>
          </a:blip>
          <a:srcRect/>
          <a:stretch/>
        </p:blipFill>
        <p:spPr>
          <a:xfrm>
            <a:off x="0" y="6315889"/>
            <a:ext cx="2937753" cy="542111"/>
          </a:xfrm>
          <a:prstGeom prst="rect">
            <a:avLst/>
          </a:prstGeom>
          <a:solidFill>
            <a:schemeClr val="lt1"/>
          </a:solid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5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78" name="Google Shape;578;p5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79" name="Google Shape;579;p5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0" name="Google Shape;580;p52"/>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Research Problem</a:t>
            </a:r>
            <a:endParaRPr sz="3400" b="1">
              <a:solidFill>
                <a:schemeClr val="lt1"/>
              </a:solidFill>
              <a:latin typeface="Montserrat"/>
              <a:ea typeface="Montserrat"/>
              <a:cs typeface="Montserrat"/>
              <a:sym typeface="Montserrat"/>
            </a:endParaRPr>
          </a:p>
        </p:txBody>
      </p:sp>
      <p:pic>
        <p:nvPicPr>
          <p:cNvPr id="581" name="Google Shape;581;p52"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582" name="Google Shape;582;p52"/>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sp>
        <p:nvSpPr>
          <p:cNvPr id="583" name="Google Shape;583;p52"/>
          <p:cNvSpPr txBox="1"/>
          <p:nvPr/>
        </p:nvSpPr>
        <p:spPr>
          <a:xfrm>
            <a:off x="1622250" y="1730175"/>
            <a:ext cx="8581200" cy="41949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1200"/>
              </a:spcBef>
              <a:spcAft>
                <a:spcPts val="0"/>
              </a:spcAft>
              <a:buClr>
                <a:schemeClr val="lt1"/>
              </a:buClr>
              <a:buSzPts val="2200"/>
              <a:buChar char="●"/>
            </a:pPr>
            <a:r>
              <a:rPr lang="en-US" sz="2200">
                <a:solidFill>
                  <a:schemeClr val="lt1"/>
                </a:solidFill>
              </a:rPr>
              <a:t>How to develop an optimal solution for accurately distinguishing tomato defects from each other?</a:t>
            </a:r>
            <a:endParaRPr sz="2200">
              <a:solidFill>
                <a:schemeClr val="lt1"/>
              </a:solidFill>
            </a:endParaRPr>
          </a:p>
          <a:p>
            <a:pPr marL="457200" lvl="0" indent="0" algn="l" rtl="0">
              <a:lnSpc>
                <a:spcPct val="115000"/>
              </a:lnSpc>
              <a:spcBef>
                <a:spcPts val="1200"/>
              </a:spcBef>
              <a:spcAft>
                <a:spcPts val="0"/>
              </a:spcAft>
              <a:buNone/>
            </a:pPr>
            <a:endParaRPr sz="2200">
              <a:solidFill>
                <a:schemeClr val="lt1"/>
              </a:solidFill>
            </a:endParaRPr>
          </a:p>
          <a:p>
            <a:pPr marL="457200" lvl="0" indent="-368300" algn="l" rtl="0">
              <a:lnSpc>
                <a:spcPct val="115000"/>
              </a:lnSpc>
              <a:spcBef>
                <a:spcPts val="1200"/>
              </a:spcBef>
              <a:spcAft>
                <a:spcPts val="0"/>
              </a:spcAft>
              <a:buClr>
                <a:schemeClr val="lt1"/>
              </a:buClr>
              <a:buSzPts val="2200"/>
              <a:buChar char="●"/>
            </a:pPr>
            <a:r>
              <a:rPr lang="en-US" sz="2200">
                <a:solidFill>
                  <a:schemeClr val="lt1"/>
                </a:solidFill>
              </a:rPr>
              <a:t>Evaluate the severity of detected defects for quality grading.</a:t>
            </a:r>
            <a:endParaRPr sz="2200">
              <a:solidFill>
                <a:schemeClr val="lt1"/>
              </a:solidFill>
            </a:endParaRPr>
          </a:p>
          <a:p>
            <a:pPr marL="457200" lvl="0" indent="0" algn="l" rtl="0">
              <a:lnSpc>
                <a:spcPct val="115000"/>
              </a:lnSpc>
              <a:spcBef>
                <a:spcPts val="1200"/>
              </a:spcBef>
              <a:spcAft>
                <a:spcPts val="0"/>
              </a:spcAft>
              <a:buNone/>
            </a:pPr>
            <a:endParaRPr sz="2200">
              <a:solidFill>
                <a:schemeClr val="lt1"/>
              </a:solidFill>
            </a:endParaRPr>
          </a:p>
          <a:p>
            <a:pPr marL="457200" lvl="0" indent="-368300" algn="l" rtl="0">
              <a:lnSpc>
                <a:spcPct val="115000"/>
              </a:lnSpc>
              <a:spcBef>
                <a:spcPts val="1200"/>
              </a:spcBef>
              <a:spcAft>
                <a:spcPts val="0"/>
              </a:spcAft>
              <a:buClr>
                <a:schemeClr val="lt1"/>
              </a:buClr>
              <a:buSzPts val="2200"/>
              <a:buChar char="●"/>
            </a:pPr>
            <a:r>
              <a:rPr lang="en-US" sz="2200">
                <a:solidFill>
                  <a:schemeClr val="lt1"/>
                </a:solidFill>
              </a:rPr>
              <a:t>To what extent can tomato defects be identified and graded according to commercial standards using machine learning and image processing techniques?</a:t>
            </a:r>
            <a:endParaRPr sz="2200">
              <a:solidFill>
                <a:schemeClr val="lt1"/>
              </a:solidFill>
            </a:endParaRPr>
          </a:p>
          <a:p>
            <a:pPr marL="0" lvl="0" indent="0" algn="l" rtl="0">
              <a:spcBef>
                <a:spcPts val="1200"/>
              </a:spcBef>
              <a:spcAft>
                <a:spcPts val="0"/>
              </a:spcAft>
              <a:buNone/>
            </a:pPr>
            <a:endParaRPr sz="1500">
              <a:solidFill>
                <a:schemeClr val="dk1"/>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89" name="Google Shape;589;p5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90" name="Google Shape;590;p5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1" name="Google Shape;591;p53"/>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Comparison</a:t>
            </a:r>
            <a:endParaRPr sz="3400" b="1">
              <a:solidFill>
                <a:schemeClr val="lt1"/>
              </a:solidFill>
              <a:latin typeface="Montserrat"/>
              <a:ea typeface="Montserrat"/>
              <a:cs typeface="Montserrat"/>
              <a:sym typeface="Montserrat"/>
            </a:endParaRPr>
          </a:p>
        </p:txBody>
      </p:sp>
      <p:pic>
        <p:nvPicPr>
          <p:cNvPr id="592" name="Google Shape;592;p53"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593" name="Google Shape;593;p53"/>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sp>
        <p:nvSpPr>
          <p:cNvPr id="594" name="Google Shape;594;p53"/>
          <p:cNvSpPr txBox="1"/>
          <p:nvPr/>
        </p:nvSpPr>
        <p:spPr>
          <a:xfrm>
            <a:off x="943800" y="1396300"/>
            <a:ext cx="10304400" cy="46107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1200"/>
              </a:spcBef>
              <a:spcAft>
                <a:spcPts val="0"/>
              </a:spcAft>
              <a:buClr>
                <a:schemeClr val="lt1"/>
              </a:buClr>
              <a:buSzPts val="2800"/>
              <a:buChar char="●"/>
            </a:pPr>
            <a:r>
              <a:rPr lang="en-US" sz="2100" b="1">
                <a:solidFill>
                  <a:schemeClr val="lt1"/>
                </a:solidFill>
              </a:rPr>
              <a:t>Manual Grading</a:t>
            </a:r>
            <a:r>
              <a:rPr lang="en-US" sz="2100">
                <a:solidFill>
                  <a:schemeClr val="lt1"/>
                </a:solidFill>
              </a:rPr>
              <a:t>:</a:t>
            </a:r>
            <a:endParaRPr sz="2100">
              <a:solidFill>
                <a:schemeClr val="lt1"/>
              </a:solidFill>
            </a:endParaRPr>
          </a:p>
          <a:p>
            <a:pPr marL="457200" lvl="0" indent="0" algn="l" rtl="0">
              <a:lnSpc>
                <a:spcPct val="115000"/>
              </a:lnSpc>
              <a:spcBef>
                <a:spcPts val="1200"/>
              </a:spcBef>
              <a:spcAft>
                <a:spcPts val="0"/>
              </a:spcAft>
              <a:buNone/>
            </a:pPr>
            <a:br>
              <a:rPr lang="en-US" sz="2100">
                <a:solidFill>
                  <a:schemeClr val="lt1"/>
                </a:solidFill>
              </a:rPr>
            </a:br>
            <a:r>
              <a:rPr lang="en-US" sz="2100">
                <a:solidFill>
                  <a:schemeClr val="lt1"/>
                </a:solidFill>
              </a:rPr>
              <a:t>Subjective, labor-intensive, prone to inconsistencies and errors, and unsuitable for large-scale operations.</a:t>
            </a:r>
            <a:endParaRPr sz="2100">
              <a:solidFill>
                <a:schemeClr val="lt1"/>
              </a:solidFill>
            </a:endParaRPr>
          </a:p>
          <a:p>
            <a:pPr marL="457200" lvl="0" indent="0" algn="l" rtl="0">
              <a:lnSpc>
                <a:spcPct val="115000"/>
              </a:lnSpc>
              <a:spcBef>
                <a:spcPts val="1200"/>
              </a:spcBef>
              <a:spcAft>
                <a:spcPts val="0"/>
              </a:spcAft>
              <a:buNone/>
            </a:pPr>
            <a:endParaRPr sz="2100">
              <a:solidFill>
                <a:schemeClr val="lt1"/>
              </a:solidFill>
            </a:endParaRPr>
          </a:p>
          <a:p>
            <a:pPr marL="457200" lvl="0" indent="-406400" algn="l" rtl="0">
              <a:lnSpc>
                <a:spcPct val="115000"/>
              </a:lnSpc>
              <a:spcBef>
                <a:spcPts val="1200"/>
              </a:spcBef>
              <a:spcAft>
                <a:spcPts val="0"/>
              </a:spcAft>
              <a:buClr>
                <a:schemeClr val="lt1"/>
              </a:buClr>
              <a:buSzPts val="2800"/>
              <a:buChar char="●"/>
            </a:pPr>
            <a:r>
              <a:rPr lang="en-US" sz="2100" b="1">
                <a:solidFill>
                  <a:schemeClr val="lt1"/>
                </a:solidFill>
              </a:rPr>
              <a:t>Automated Grading</a:t>
            </a:r>
            <a:r>
              <a:rPr lang="en-US" sz="2100">
                <a:solidFill>
                  <a:schemeClr val="lt1"/>
                </a:solidFill>
              </a:rPr>
              <a:t>:</a:t>
            </a:r>
            <a:endParaRPr sz="2100">
              <a:solidFill>
                <a:schemeClr val="lt1"/>
              </a:solidFill>
            </a:endParaRPr>
          </a:p>
          <a:p>
            <a:pPr marL="457200" lvl="0" indent="0" algn="l" rtl="0">
              <a:lnSpc>
                <a:spcPct val="115000"/>
              </a:lnSpc>
              <a:spcBef>
                <a:spcPts val="1200"/>
              </a:spcBef>
              <a:spcAft>
                <a:spcPts val="0"/>
              </a:spcAft>
              <a:buNone/>
            </a:pPr>
            <a:r>
              <a:rPr lang="en-US" sz="2100">
                <a:solidFill>
                  <a:schemeClr val="lt1"/>
                </a:solidFill>
              </a:rPr>
              <a:t>AI-driven, fast, objective, scalable, and robust in detecting subtle defects under varying conditions.</a:t>
            </a:r>
            <a:endParaRPr sz="2100">
              <a:solidFill>
                <a:schemeClr val="lt1"/>
              </a:solidFill>
            </a:endParaRPr>
          </a:p>
          <a:p>
            <a:pPr marL="457200" lvl="0" indent="0" algn="l" rtl="0">
              <a:lnSpc>
                <a:spcPct val="115000"/>
              </a:lnSpc>
              <a:spcBef>
                <a:spcPts val="1200"/>
              </a:spcBef>
              <a:spcAft>
                <a:spcPts val="0"/>
              </a:spcAft>
              <a:buNone/>
            </a:pPr>
            <a:endParaRPr sz="1800" b="1">
              <a:solidFill>
                <a:schemeClr val="lt1"/>
              </a:solidFill>
            </a:endParaRPr>
          </a:p>
          <a:p>
            <a:pPr marL="0" lvl="0" indent="0" algn="l" rtl="0">
              <a:spcBef>
                <a:spcPts val="1200"/>
              </a:spcBef>
              <a:spcAft>
                <a:spcPts val="0"/>
              </a:spcAft>
              <a:buNone/>
            </a:pPr>
            <a:endParaRPr sz="2800">
              <a:solidFill>
                <a:schemeClr val="lt1"/>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5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00" name="Google Shape;600;p5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01" name="Google Shape;601;p5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2" name="Google Shape;602;p54"/>
          <p:cNvSpPr txBox="1"/>
          <p:nvPr/>
        </p:nvSpPr>
        <p:spPr>
          <a:xfrm>
            <a:off x="2627038" y="349700"/>
            <a:ext cx="6763800" cy="615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3400" b="1">
                <a:solidFill>
                  <a:schemeClr val="lt1"/>
                </a:solidFill>
                <a:latin typeface="Montserrat"/>
                <a:ea typeface="Montserrat"/>
                <a:cs typeface="Montserrat"/>
                <a:sym typeface="Montserrat"/>
              </a:rPr>
              <a:t>Specific and Sub Objectives</a:t>
            </a:r>
            <a:endParaRPr sz="3400" b="1">
              <a:solidFill>
                <a:schemeClr val="lt1"/>
              </a:solidFill>
              <a:latin typeface="Montserrat"/>
              <a:ea typeface="Montserrat"/>
              <a:cs typeface="Montserrat"/>
              <a:sym typeface="Montserrat"/>
            </a:endParaRPr>
          </a:p>
        </p:txBody>
      </p:sp>
      <p:pic>
        <p:nvPicPr>
          <p:cNvPr id="603" name="Google Shape;603;p54"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604" name="Google Shape;604;p54"/>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sp>
        <p:nvSpPr>
          <p:cNvPr id="605" name="Google Shape;605;p54"/>
          <p:cNvSpPr txBox="1"/>
          <p:nvPr/>
        </p:nvSpPr>
        <p:spPr>
          <a:xfrm>
            <a:off x="1349650" y="1275250"/>
            <a:ext cx="9138900" cy="4730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2300" b="1">
              <a:solidFill>
                <a:schemeClr val="lt1"/>
              </a:solidFill>
              <a:latin typeface="Montserrat"/>
              <a:ea typeface="Montserrat"/>
              <a:cs typeface="Montserrat"/>
              <a:sym typeface="Montserrat"/>
            </a:endParaRPr>
          </a:p>
          <a:p>
            <a:pPr marL="457200" lvl="0" indent="0" algn="l" rtl="0">
              <a:lnSpc>
                <a:spcPct val="150000"/>
              </a:lnSpc>
              <a:spcBef>
                <a:spcPts val="0"/>
              </a:spcBef>
              <a:spcAft>
                <a:spcPts val="0"/>
              </a:spcAft>
              <a:buNone/>
            </a:pPr>
            <a:r>
              <a:rPr lang="en-US" sz="2300" b="1">
                <a:solidFill>
                  <a:schemeClr val="lt1"/>
                </a:solidFill>
                <a:latin typeface="Montserrat"/>
                <a:ea typeface="Montserrat"/>
                <a:cs typeface="Montserrat"/>
                <a:sym typeface="Montserrat"/>
              </a:rPr>
              <a:t>Primary Objective:</a:t>
            </a:r>
            <a:endParaRPr sz="2300" b="1">
              <a:solidFill>
                <a:schemeClr val="lt1"/>
              </a:solidFill>
              <a:latin typeface="Montserrat"/>
              <a:ea typeface="Montserrat"/>
              <a:cs typeface="Montserrat"/>
              <a:sym typeface="Montserrat"/>
            </a:endParaRPr>
          </a:p>
          <a:p>
            <a:pPr marL="457200" lvl="0" indent="-374650" algn="l" rtl="0">
              <a:lnSpc>
                <a:spcPct val="150000"/>
              </a:lnSpc>
              <a:spcBef>
                <a:spcPts val="0"/>
              </a:spcBef>
              <a:spcAft>
                <a:spcPts val="0"/>
              </a:spcAft>
              <a:buClr>
                <a:schemeClr val="lt1"/>
              </a:buClr>
              <a:buSzPts val="2300"/>
              <a:buFont typeface="Montserrat"/>
              <a:buChar char="●"/>
            </a:pPr>
            <a:r>
              <a:rPr lang="en-US" sz="2300">
                <a:solidFill>
                  <a:schemeClr val="lt1"/>
                </a:solidFill>
                <a:latin typeface="Montserrat"/>
                <a:ea typeface="Montserrat"/>
                <a:cs typeface="Montserrat"/>
                <a:sym typeface="Montserrat"/>
              </a:rPr>
              <a:t>Develop an AI-driven system for tomato defect detection and quality grading.</a:t>
            </a:r>
            <a:endParaRPr sz="2300">
              <a:solidFill>
                <a:schemeClr val="lt1"/>
              </a:solidFill>
              <a:latin typeface="Montserrat"/>
              <a:ea typeface="Montserrat"/>
              <a:cs typeface="Montserrat"/>
              <a:sym typeface="Montserrat"/>
            </a:endParaRPr>
          </a:p>
          <a:p>
            <a:pPr marL="457200" lvl="0" indent="0" algn="l" rtl="0">
              <a:lnSpc>
                <a:spcPct val="150000"/>
              </a:lnSpc>
              <a:spcBef>
                <a:spcPts val="0"/>
              </a:spcBef>
              <a:spcAft>
                <a:spcPts val="0"/>
              </a:spcAft>
              <a:buNone/>
            </a:pPr>
            <a:endParaRPr sz="2300">
              <a:solidFill>
                <a:schemeClr val="lt1"/>
              </a:solidFill>
              <a:latin typeface="Montserrat"/>
              <a:ea typeface="Montserrat"/>
              <a:cs typeface="Montserrat"/>
              <a:sym typeface="Montserrat"/>
            </a:endParaRPr>
          </a:p>
          <a:p>
            <a:pPr marL="457200" lvl="0" indent="0" algn="l" rtl="0">
              <a:lnSpc>
                <a:spcPct val="150000"/>
              </a:lnSpc>
              <a:spcBef>
                <a:spcPts val="0"/>
              </a:spcBef>
              <a:spcAft>
                <a:spcPts val="0"/>
              </a:spcAft>
              <a:buNone/>
            </a:pPr>
            <a:r>
              <a:rPr lang="en-US" sz="2300" b="1">
                <a:solidFill>
                  <a:schemeClr val="lt1"/>
                </a:solidFill>
                <a:latin typeface="Montserrat"/>
                <a:ea typeface="Montserrat"/>
                <a:cs typeface="Montserrat"/>
                <a:sym typeface="Montserrat"/>
              </a:rPr>
              <a:t>Sub-Objectives:</a:t>
            </a:r>
            <a:endParaRPr sz="2300" b="1">
              <a:solidFill>
                <a:schemeClr val="lt1"/>
              </a:solidFill>
              <a:latin typeface="Montserrat"/>
              <a:ea typeface="Montserrat"/>
              <a:cs typeface="Montserrat"/>
              <a:sym typeface="Montserrat"/>
            </a:endParaRPr>
          </a:p>
          <a:p>
            <a:pPr marL="457200" lvl="0" indent="-374650" algn="l" rtl="0">
              <a:lnSpc>
                <a:spcPct val="150000"/>
              </a:lnSpc>
              <a:spcBef>
                <a:spcPts val="0"/>
              </a:spcBef>
              <a:spcAft>
                <a:spcPts val="0"/>
              </a:spcAft>
              <a:buClr>
                <a:schemeClr val="lt1"/>
              </a:buClr>
              <a:buSzPts val="2300"/>
              <a:buFont typeface="Montserrat"/>
              <a:buChar char="●"/>
            </a:pPr>
            <a:r>
              <a:rPr lang="en-US" sz="2300">
                <a:solidFill>
                  <a:schemeClr val="lt1"/>
                </a:solidFill>
                <a:latin typeface="Montserrat"/>
                <a:ea typeface="Montserrat"/>
                <a:cs typeface="Montserrat"/>
                <a:sym typeface="Montserrat"/>
              </a:rPr>
              <a:t>Detect common defects: Fresh, unripe, cracks, shriveled, rotten, etc.</a:t>
            </a:r>
            <a:endParaRPr sz="2300">
              <a:solidFill>
                <a:schemeClr val="lt1"/>
              </a:solidFill>
              <a:latin typeface="Montserrat"/>
              <a:ea typeface="Montserrat"/>
              <a:cs typeface="Montserrat"/>
              <a:sym typeface="Montserrat"/>
            </a:endParaRPr>
          </a:p>
          <a:p>
            <a:pPr marL="457200" lvl="0" indent="-374650" algn="l" rtl="0">
              <a:lnSpc>
                <a:spcPct val="150000"/>
              </a:lnSpc>
              <a:spcBef>
                <a:spcPts val="0"/>
              </a:spcBef>
              <a:spcAft>
                <a:spcPts val="0"/>
              </a:spcAft>
              <a:buClr>
                <a:schemeClr val="lt1"/>
              </a:buClr>
              <a:buSzPts val="2300"/>
              <a:buFont typeface="Montserrat"/>
              <a:buChar char="●"/>
            </a:pPr>
            <a:r>
              <a:rPr lang="en-US" sz="2300">
                <a:solidFill>
                  <a:schemeClr val="lt1"/>
                </a:solidFill>
                <a:latin typeface="Montserrat"/>
                <a:ea typeface="Montserrat"/>
                <a:cs typeface="Montserrat"/>
                <a:sym typeface="Montserrat"/>
              </a:rPr>
              <a:t>Classify tomatoes into grades: Grade A, B, C.</a:t>
            </a:r>
            <a:endParaRPr sz="2300">
              <a:solidFill>
                <a:schemeClr val="lt1"/>
              </a:solidFill>
              <a:latin typeface="Montserrat"/>
              <a:ea typeface="Montserrat"/>
              <a:cs typeface="Montserrat"/>
              <a:sym typeface="Montserrat"/>
            </a:endParaRPr>
          </a:p>
          <a:p>
            <a:pPr marL="457200" lvl="0" indent="0" algn="l" rtl="0">
              <a:lnSpc>
                <a:spcPct val="150000"/>
              </a:lnSpc>
              <a:spcBef>
                <a:spcPts val="0"/>
              </a:spcBef>
              <a:spcAft>
                <a:spcPts val="0"/>
              </a:spcAft>
              <a:buNone/>
            </a:pPr>
            <a:endParaRPr sz="2300">
              <a:solidFill>
                <a:schemeClr val="lt1"/>
              </a:solidFill>
              <a:latin typeface="Montserrat"/>
              <a:ea typeface="Montserrat"/>
              <a:cs typeface="Montserrat"/>
              <a:sym typeface="Montserrat"/>
            </a:endParaRPr>
          </a:p>
          <a:p>
            <a:pPr marL="0" lvl="0" indent="0" algn="l" rtl="0">
              <a:spcBef>
                <a:spcPts val="0"/>
              </a:spcBef>
              <a:spcAft>
                <a:spcPts val="0"/>
              </a:spcAft>
              <a:buNone/>
            </a:pPr>
            <a:endParaRPr sz="2500">
              <a:solidFill>
                <a:schemeClr val="lt1"/>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5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11" name="Google Shape;611;p5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12" name="Google Shape;612;p5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55"/>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System Overview</a:t>
            </a:r>
            <a:endParaRPr sz="3400" b="1">
              <a:solidFill>
                <a:schemeClr val="lt1"/>
              </a:solidFill>
              <a:latin typeface="Montserrat"/>
              <a:ea typeface="Montserrat"/>
              <a:cs typeface="Montserrat"/>
              <a:sym typeface="Montserrat"/>
            </a:endParaRPr>
          </a:p>
        </p:txBody>
      </p:sp>
      <p:pic>
        <p:nvPicPr>
          <p:cNvPr id="614" name="Google Shape;614;p55"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615" name="Google Shape;615;p55"/>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pic>
        <p:nvPicPr>
          <p:cNvPr id="616" name="Google Shape;616;p55"/>
          <p:cNvPicPr preferRelativeResize="0"/>
          <p:nvPr/>
        </p:nvPicPr>
        <p:blipFill>
          <a:blip r:embed="rId4">
            <a:alphaModFix/>
          </a:blip>
          <a:stretch>
            <a:fillRect/>
          </a:stretch>
        </p:blipFill>
        <p:spPr>
          <a:xfrm>
            <a:off x="1743274" y="1116249"/>
            <a:ext cx="7930013" cy="504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6"/>
          <p:cNvSpPr txBox="1"/>
          <p:nvPr/>
        </p:nvSpPr>
        <p:spPr>
          <a:xfrm>
            <a:off x="3759863" y="252000"/>
            <a:ext cx="44916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3400" b="1">
                <a:solidFill>
                  <a:schemeClr val="lt1"/>
                </a:solidFill>
                <a:latin typeface="Montserrat"/>
                <a:ea typeface="Montserrat"/>
                <a:cs typeface="Montserrat"/>
                <a:sym typeface="Montserrat"/>
              </a:rPr>
              <a:t>Completed Tasks</a:t>
            </a:r>
            <a:endParaRPr sz="2800">
              <a:solidFill>
                <a:schemeClr val="dk1"/>
              </a:solidFill>
              <a:latin typeface="Montserrat"/>
              <a:ea typeface="Montserrat"/>
              <a:cs typeface="Montserrat"/>
              <a:sym typeface="Montserrat"/>
            </a:endParaRPr>
          </a:p>
        </p:txBody>
      </p:sp>
      <p:sp>
        <p:nvSpPr>
          <p:cNvPr id="622" name="Google Shape;622;p56"/>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56"/>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24" name="Google Shape;624;p5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25" name="Google Shape;625;p56"/>
          <p:cNvSpPr txBox="1"/>
          <p:nvPr/>
        </p:nvSpPr>
        <p:spPr>
          <a:xfrm>
            <a:off x="596525" y="1327725"/>
            <a:ext cx="9957900" cy="4551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Researched existing defect detection and quality grading methods.</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Selected EfficientNet for defect detection and MobileNetV2 for grading.</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Prepared and labeled datasets for both tasks. </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Trained and validated defect detection and grading models.</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Generated predictions for defects and grades on test images.</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p:txBody>
      </p:sp>
      <p:pic>
        <p:nvPicPr>
          <p:cNvPr id="626" name="Google Shape;626;p56"/>
          <p:cNvPicPr preferRelativeResize="0"/>
          <p:nvPr/>
        </p:nvPicPr>
        <p:blipFill>
          <a:blip r:embed="rId3">
            <a:alphaModFix/>
          </a:blip>
          <a:stretch>
            <a:fillRect/>
          </a:stretch>
        </p:blipFill>
        <p:spPr>
          <a:xfrm>
            <a:off x="5154475" y="-273687"/>
            <a:ext cx="7753825" cy="7753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7"/>
          <p:cNvSpPr txBox="1"/>
          <p:nvPr/>
        </p:nvSpPr>
        <p:spPr>
          <a:xfrm>
            <a:off x="3759863" y="252000"/>
            <a:ext cx="44916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3400" b="1">
                <a:solidFill>
                  <a:schemeClr val="lt1"/>
                </a:solidFill>
                <a:latin typeface="Montserrat"/>
                <a:ea typeface="Montserrat"/>
                <a:cs typeface="Montserrat"/>
                <a:sym typeface="Montserrat"/>
              </a:rPr>
              <a:t>Completed Tasks</a:t>
            </a:r>
            <a:endParaRPr sz="2800">
              <a:solidFill>
                <a:schemeClr val="dk1"/>
              </a:solidFill>
              <a:latin typeface="Montserrat"/>
              <a:ea typeface="Montserrat"/>
              <a:cs typeface="Montserrat"/>
              <a:sym typeface="Montserrat"/>
            </a:endParaRPr>
          </a:p>
        </p:txBody>
      </p:sp>
      <p:sp>
        <p:nvSpPr>
          <p:cNvPr id="632" name="Google Shape;632;p57"/>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3" name="Google Shape;633;p5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34" name="Google Shape;634;p5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pic>
        <p:nvPicPr>
          <p:cNvPr id="635" name="Google Shape;635;p57"/>
          <p:cNvPicPr preferRelativeResize="0"/>
          <p:nvPr/>
        </p:nvPicPr>
        <p:blipFill>
          <a:blip r:embed="rId3">
            <a:alphaModFix/>
          </a:blip>
          <a:stretch>
            <a:fillRect/>
          </a:stretch>
        </p:blipFill>
        <p:spPr>
          <a:xfrm>
            <a:off x="5154475" y="-273687"/>
            <a:ext cx="7753825" cy="7753825"/>
          </a:xfrm>
          <a:prstGeom prst="rect">
            <a:avLst/>
          </a:prstGeom>
          <a:noFill/>
          <a:ln>
            <a:noFill/>
          </a:ln>
        </p:spPr>
      </p:pic>
      <p:sp>
        <p:nvSpPr>
          <p:cNvPr id="636" name="Google Shape;636;p57"/>
          <p:cNvSpPr txBox="1"/>
          <p:nvPr/>
        </p:nvSpPr>
        <p:spPr>
          <a:xfrm>
            <a:off x="596525" y="1327725"/>
            <a:ext cx="9957900" cy="4551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Developed application using Flutter</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Developed Backend using Python (FastAPI)</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300">
                <a:solidFill>
                  <a:schemeClr val="lt1"/>
                </a:solidFill>
                <a:latin typeface="Montserrat"/>
                <a:ea typeface="Montserrat"/>
                <a:cs typeface="Montserrat"/>
                <a:sym typeface="Montserrat"/>
              </a:rPr>
              <a:t>Detect common defects: Fresh, unripe, cracks, shriveled, rotten, etc.</a:t>
            </a:r>
            <a:r>
              <a:rPr lang="en-US" sz="2400">
                <a:solidFill>
                  <a:schemeClr val="lt1"/>
                </a:solidFill>
                <a:latin typeface="Montserrat"/>
                <a:ea typeface="Montserrat"/>
                <a:cs typeface="Montserrat"/>
                <a:sym typeface="Montserrat"/>
              </a:rPr>
              <a:t> </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Generated predictions for defects and grades on test images.</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58"/>
          <p:cNvSpPr txBox="1"/>
          <p:nvPr/>
        </p:nvSpPr>
        <p:spPr>
          <a:xfrm>
            <a:off x="4482275" y="349700"/>
            <a:ext cx="38922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Dataset</a:t>
            </a:r>
            <a:endParaRPr sz="2800">
              <a:solidFill>
                <a:schemeClr val="dk1"/>
              </a:solidFill>
              <a:latin typeface="Montserrat"/>
              <a:ea typeface="Montserrat"/>
              <a:cs typeface="Montserrat"/>
              <a:sym typeface="Montserrat"/>
            </a:endParaRPr>
          </a:p>
        </p:txBody>
      </p:sp>
      <p:sp>
        <p:nvSpPr>
          <p:cNvPr id="642" name="Google Shape;642;p58"/>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3" name="Google Shape;643;p58"/>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44" name="Google Shape;644;p58"/>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45" name="Google Shape;645;p58"/>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646" name="Google Shape;646;p58"/>
          <p:cNvSpPr txBox="1"/>
          <p:nvPr/>
        </p:nvSpPr>
        <p:spPr>
          <a:xfrm>
            <a:off x="380050" y="599882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Dataset</a:t>
            </a:r>
            <a:r>
              <a:rPr lang="en-US" sz="2400">
                <a:solidFill>
                  <a:schemeClr val="lt1"/>
                </a:solidFill>
                <a:latin typeface="Montserrat"/>
                <a:ea typeface="Montserrat"/>
                <a:cs typeface="Montserrat"/>
                <a:sym typeface="Montserrat"/>
              </a:rPr>
              <a:t> </a:t>
            </a:r>
            <a:endParaRPr sz="2800">
              <a:solidFill>
                <a:schemeClr val="lt1"/>
              </a:solidFill>
              <a:latin typeface="Montserrat"/>
              <a:ea typeface="Montserrat"/>
              <a:cs typeface="Montserrat"/>
              <a:sym typeface="Montserrat"/>
            </a:endParaRPr>
          </a:p>
        </p:txBody>
      </p:sp>
      <p:pic>
        <p:nvPicPr>
          <p:cNvPr id="647" name="Google Shape;647;p58"/>
          <p:cNvPicPr preferRelativeResize="0"/>
          <p:nvPr/>
        </p:nvPicPr>
        <p:blipFill>
          <a:blip r:embed="rId3">
            <a:alphaModFix/>
          </a:blip>
          <a:stretch>
            <a:fillRect/>
          </a:stretch>
        </p:blipFill>
        <p:spPr>
          <a:xfrm>
            <a:off x="1521925" y="1215500"/>
            <a:ext cx="8699550" cy="45057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9"/>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653" name="Google Shape;653;p59"/>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4" name="Google Shape;654;p59"/>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55" name="Google Shape;655;p59"/>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56" name="Google Shape;656;p59"/>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657" name="Google Shape;657;p59"/>
          <p:cNvPicPr preferRelativeResize="0"/>
          <p:nvPr/>
        </p:nvPicPr>
        <p:blipFill>
          <a:blip r:embed="rId3">
            <a:alphaModFix/>
          </a:blip>
          <a:stretch>
            <a:fillRect/>
          </a:stretch>
        </p:blipFill>
        <p:spPr>
          <a:xfrm>
            <a:off x="1483125" y="1305275"/>
            <a:ext cx="2063743" cy="4586076"/>
          </a:xfrm>
          <a:prstGeom prst="rect">
            <a:avLst/>
          </a:prstGeom>
          <a:noFill/>
          <a:ln>
            <a:noFill/>
          </a:ln>
        </p:spPr>
      </p:pic>
      <p:pic>
        <p:nvPicPr>
          <p:cNvPr id="658" name="Google Shape;658;p59"/>
          <p:cNvPicPr preferRelativeResize="0"/>
          <p:nvPr/>
        </p:nvPicPr>
        <p:blipFill rotWithShape="1">
          <a:blip r:embed="rId4">
            <a:alphaModFix/>
          </a:blip>
          <a:srcRect/>
          <a:stretch/>
        </p:blipFill>
        <p:spPr>
          <a:xfrm>
            <a:off x="4587475" y="1305263"/>
            <a:ext cx="2063750" cy="4586092"/>
          </a:xfrm>
          <a:prstGeom prst="rect">
            <a:avLst/>
          </a:prstGeom>
          <a:noFill/>
          <a:ln>
            <a:noFill/>
          </a:ln>
        </p:spPr>
      </p:pic>
      <p:pic>
        <p:nvPicPr>
          <p:cNvPr id="659" name="Google Shape;659;p59"/>
          <p:cNvPicPr preferRelativeResize="0"/>
          <p:nvPr/>
        </p:nvPicPr>
        <p:blipFill>
          <a:blip r:embed="rId5">
            <a:alphaModFix/>
          </a:blip>
          <a:stretch>
            <a:fillRect/>
          </a:stretch>
        </p:blipFill>
        <p:spPr>
          <a:xfrm>
            <a:off x="7691813" y="1305263"/>
            <a:ext cx="2063750" cy="458609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60"/>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665" name="Google Shape;665;p60"/>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6" name="Google Shape;666;p60"/>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67" name="Google Shape;667;p60"/>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68" name="Google Shape;668;p60"/>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669" name="Google Shape;669;p60"/>
          <p:cNvPicPr preferRelativeResize="0"/>
          <p:nvPr/>
        </p:nvPicPr>
        <p:blipFill>
          <a:blip r:embed="rId3">
            <a:alphaModFix/>
          </a:blip>
          <a:stretch>
            <a:fillRect/>
          </a:stretch>
        </p:blipFill>
        <p:spPr>
          <a:xfrm>
            <a:off x="1017750" y="1251825"/>
            <a:ext cx="2063750" cy="4586104"/>
          </a:xfrm>
          <a:prstGeom prst="rect">
            <a:avLst/>
          </a:prstGeom>
          <a:noFill/>
          <a:ln>
            <a:noFill/>
          </a:ln>
        </p:spPr>
      </p:pic>
      <p:pic>
        <p:nvPicPr>
          <p:cNvPr id="670" name="Google Shape;670;p60"/>
          <p:cNvPicPr preferRelativeResize="0"/>
          <p:nvPr/>
        </p:nvPicPr>
        <p:blipFill>
          <a:blip r:embed="rId4">
            <a:alphaModFix/>
          </a:blip>
          <a:stretch>
            <a:fillRect/>
          </a:stretch>
        </p:blipFill>
        <p:spPr>
          <a:xfrm>
            <a:off x="3632375" y="1251825"/>
            <a:ext cx="2063750" cy="4586092"/>
          </a:xfrm>
          <a:prstGeom prst="rect">
            <a:avLst/>
          </a:prstGeom>
          <a:noFill/>
          <a:ln>
            <a:noFill/>
          </a:ln>
        </p:spPr>
      </p:pic>
      <p:pic>
        <p:nvPicPr>
          <p:cNvPr id="671" name="Google Shape;671;p60"/>
          <p:cNvPicPr preferRelativeResize="0"/>
          <p:nvPr/>
        </p:nvPicPr>
        <p:blipFill>
          <a:blip r:embed="rId5">
            <a:alphaModFix/>
          </a:blip>
          <a:stretch>
            <a:fillRect/>
          </a:stretch>
        </p:blipFill>
        <p:spPr>
          <a:xfrm>
            <a:off x="6396425" y="1251825"/>
            <a:ext cx="2063750" cy="4586092"/>
          </a:xfrm>
          <a:prstGeom prst="rect">
            <a:avLst/>
          </a:prstGeom>
          <a:noFill/>
          <a:ln>
            <a:noFill/>
          </a:ln>
        </p:spPr>
      </p:pic>
      <p:pic>
        <p:nvPicPr>
          <p:cNvPr id="672" name="Google Shape;672;p60"/>
          <p:cNvPicPr preferRelativeResize="0"/>
          <p:nvPr/>
        </p:nvPicPr>
        <p:blipFill>
          <a:blip r:embed="rId6">
            <a:alphaModFix/>
          </a:blip>
          <a:stretch>
            <a:fillRect/>
          </a:stretch>
        </p:blipFill>
        <p:spPr>
          <a:xfrm>
            <a:off x="8897325" y="1251825"/>
            <a:ext cx="2063750" cy="458611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61"/>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678" name="Google Shape;678;p6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79" name="Google Shape;679;p6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80" name="Google Shape;680;p6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81" name="Google Shape;681;p61"/>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682" name="Google Shape;682;p61"/>
          <p:cNvPicPr preferRelativeResize="0"/>
          <p:nvPr/>
        </p:nvPicPr>
        <p:blipFill>
          <a:blip r:embed="rId3">
            <a:alphaModFix/>
          </a:blip>
          <a:stretch>
            <a:fillRect/>
          </a:stretch>
        </p:blipFill>
        <p:spPr>
          <a:xfrm>
            <a:off x="2062625" y="1367900"/>
            <a:ext cx="7865126" cy="4415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7"/>
          <p:cNvSpPr/>
          <p:nvPr/>
        </p:nvSpPr>
        <p:spPr>
          <a:xfrm>
            <a:off x="1231525" y="4569850"/>
            <a:ext cx="7728300" cy="1100400"/>
          </a:xfrm>
          <a:prstGeom prst="roundRect">
            <a:avLst>
              <a:gd name="adj" fmla="val 16667"/>
            </a:avLst>
          </a:prstGeom>
          <a:solidFill>
            <a:srgbClr val="4B8F36">
              <a:alpha val="494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61" name="Google Shape;161;p17"/>
          <p:cNvSpPr/>
          <p:nvPr/>
        </p:nvSpPr>
        <p:spPr>
          <a:xfrm>
            <a:off x="1231525" y="3193750"/>
            <a:ext cx="7680000" cy="1123200"/>
          </a:xfrm>
          <a:prstGeom prst="roundRect">
            <a:avLst>
              <a:gd name="adj" fmla="val 16667"/>
            </a:avLst>
          </a:prstGeom>
          <a:solidFill>
            <a:srgbClr val="4B8F36">
              <a:alpha val="494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62" name="Google Shape;162;p17"/>
          <p:cNvSpPr/>
          <p:nvPr/>
        </p:nvSpPr>
        <p:spPr>
          <a:xfrm>
            <a:off x="1231525" y="1828800"/>
            <a:ext cx="7728300" cy="1123200"/>
          </a:xfrm>
          <a:prstGeom prst="roundRect">
            <a:avLst>
              <a:gd name="adj" fmla="val 16667"/>
            </a:avLst>
          </a:prstGeom>
          <a:solidFill>
            <a:srgbClr val="4B8F36">
              <a:alpha val="494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63" name="Google Shape;163;p17"/>
          <p:cNvSpPr txBox="1">
            <a:spLocks noGrp="1"/>
          </p:cNvSpPr>
          <p:nvPr>
            <p:ph type="body" idx="1"/>
          </p:nvPr>
        </p:nvSpPr>
        <p:spPr>
          <a:xfrm>
            <a:off x="1416600" y="2212163"/>
            <a:ext cx="7931700" cy="542100"/>
          </a:xfrm>
          <a:prstGeom prst="rect">
            <a:avLst/>
          </a:prstGeom>
        </p:spPr>
        <p:txBody>
          <a:bodyPr spcFirstLastPara="1" wrap="square" lIns="91425" tIns="45700" rIns="91425" bIns="45700" anchor="t" anchorCtr="0">
            <a:normAutofit fontScale="25000" lnSpcReduction="20000"/>
          </a:bodyPr>
          <a:lstStyle/>
          <a:p>
            <a:pPr marL="457200" lvl="0" indent="-387350" algn="l" rtl="0">
              <a:spcBef>
                <a:spcPts val="1000"/>
              </a:spcBef>
              <a:spcAft>
                <a:spcPts val="0"/>
              </a:spcAft>
              <a:buClr>
                <a:schemeClr val="lt1"/>
              </a:buClr>
              <a:buSzPct val="100000"/>
              <a:buChar char="•"/>
            </a:pPr>
            <a:r>
              <a:rPr lang="en-US" sz="10000">
                <a:solidFill>
                  <a:schemeClr val="lt1"/>
                </a:solidFill>
              </a:rPr>
              <a:t>Ripeness Detection and Harvest Prediction</a:t>
            </a:r>
            <a:endParaRPr sz="10000">
              <a:solidFill>
                <a:schemeClr val="lt1"/>
              </a:solidFill>
            </a:endParaRPr>
          </a:p>
          <a:p>
            <a:pPr marL="0" lvl="0" indent="0" algn="l" rtl="0">
              <a:spcBef>
                <a:spcPts val="1000"/>
              </a:spcBef>
              <a:spcAft>
                <a:spcPts val="0"/>
              </a:spcAft>
              <a:buNone/>
            </a:pPr>
            <a:endParaRPr>
              <a:solidFill>
                <a:schemeClr val="lt1"/>
              </a:solidFill>
            </a:endParaRPr>
          </a:p>
          <a:p>
            <a:pPr marL="0" lvl="0" indent="0" algn="l" rtl="0">
              <a:spcBef>
                <a:spcPts val="1000"/>
              </a:spcBef>
              <a:spcAft>
                <a:spcPts val="0"/>
              </a:spcAft>
              <a:buNone/>
            </a:pPr>
            <a:endParaRPr>
              <a:solidFill>
                <a:schemeClr val="lt1"/>
              </a:solidFill>
            </a:endParaRPr>
          </a:p>
        </p:txBody>
      </p:sp>
      <p:sp>
        <p:nvSpPr>
          <p:cNvPr id="164" name="Google Shape;164;p17"/>
          <p:cNvSpPr/>
          <p:nvPr/>
        </p:nvSpPr>
        <p:spPr>
          <a:xfrm rot="4028130" flipH="1">
            <a:off x="7178111" y="4127269"/>
            <a:ext cx="1378189" cy="1378189"/>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65" name="Google Shape;165;p1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66" name="Google Shape;166;p1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67" name="Google Shape;167;p17"/>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8" name="Google Shape;168;p17"/>
          <p:cNvSpPr txBox="1"/>
          <p:nvPr/>
        </p:nvSpPr>
        <p:spPr>
          <a:xfrm>
            <a:off x="4861350" y="462700"/>
            <a:ext cx="30852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Objectives</a:t>
            </a:r>
            <a:endParaRPr sz="3400" b="1">
              <a:solidFill>
                <a:schemeClr val="lt1"/>
              </a:solidFill>
              <a:latin typeface="Montserrat"/>
              <a:ea typeface="Montserrat"/>
              <a:cs typeface="Montserrat"/>
              <a:sym typeface="Montserrat"/>
            </a:endParaRPr>
          </a:p>
        </p:txBody>
      </p:sp>
      <p:sp>
        <p:nvSpPr>
          <p:cNvPr id="169" name="Google Shape;169;p17"/>
          <p:cNvSpPr txBox="1"/>
          <p:nvPr/>
        </p:nvSpPr>
        <p:spPr>
          <a:xfrm>
            <a:off x="7757075" y="6176825"/>
            <a:ext cx="3356400" cy="6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Calibri"/>
                <a:ea typeface="Calibri"/>
                <a:cs typeface="Calibri"/>
                <a:sym typeface="Calibri"/>
              </a:rPr>
              <a:t> Group ID 24-25J-337</a:t>
            </a:r>
            <a:endParaRPr sz="2800">
              <a:solidFill>
                <a:schemeClr val="lt1"/>
              </a:solidFill>
              <a:latin typeface="Calibri"/>
              <a:ea typeface="Calibri"/>
              <a:cs typeface="Calibri"/>
              <a:sym typeface="Calibri"/>
            </a:endParaRPr>
          </a:p>
        </p:txBody>
      </p:sp>
      <p:pic>
        <p:nvPicPr>
          <p:cNvPr id="170" name="Google Shape;170;p17"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171" name="Google Shape;171;p17"/>
          <p:cNvSpPr txBox="1">
            <a:spLocks noGrp="1"/>
          </p:cNvSpPr>
          <p:nvPr>
            <p:ph type="body" idx="1"/>
          </p:nvPr>
        </p:nvSpPr>
        <p:spPr>
          <a:xfrm>
            <a:off x="1416600" y="3543975"/>
            <a:ext cx="7931700" cy="542100"/>
          </a:xfrm>
          <a:prstGeom prst="rect">
            <a:avLst/>
          </a:prstGeom>
        </p:spPr>
        <p:txBody>
          <a:bodyPr spcFirstLastPara="1" wrap="square" lIns="91425" tIns="45700" rIns="91425" bIns="45700" anchor="t" anchorCtr="0">
            <a:normAutofit fontScale="25000" lnSpcReduction="20000"/>
          </a:bodyPr>
          <a:lstStyle/>
          <a:p>
            <a:pPr marL="457200" lvl="0" indent="-387350" algn="l" rtl="0">
              <a:spcBef>
                <a:spcPts val="1000"/>
              </a:spcBef>
              <a:spcAft>
                <a:spcPts val="0"/>
              </a:spcAft>
              <a:buClr>
                <a:schemeClr val="lt1"/>
              </a:buClr>
              <a:buSzPct val="100000"/>
              <a:buChar char="•"/>
            </a:pPr>
            <a:r>
              <a:rPr lang="en-US" sz="10000">
                <a:solidFill>
                  <a:schemeClr val="lt1"/>
                </a:solidFill>
              </a:rPr>
              <a:t>Defect Detection and Quality Grading</a:t>
            </a:r>
            <a:endParaRPr sz="10000">
              <a:solidFill>
                <a:schemeClr val="lt1"/>
              </a:solidFill>
            </a:endParaRPr>
          </a:p>
          <a:p>
            <a:pPr marL="0" lvl="0" indent="0" algn="l" rtl="0">
              <a:spcBef>
                <a:spcPts val="1000"/>
              </a:spcBef>
              <a:spcAft>
                <a:spcPts val="0"/>
              </a:spcAft>
              <a:buNone/>
            </a:pPr>
            <a:endParaRPr>
              <a:solidFill>
                <a:schemeClr val="lt1"/>
              </a:solidFill>
            </a:endParaRPr>
          </a:p>
          <a:p>
            <a:pPr marL="0" lvl="0" indent="0" algn="l" rtl="0">
              <a:spcBef>
                <a:spcPts val="1000"/>
              </a:spcBef>
              <a:spcAft>
                <a:spcPts val="0"/>
              </a:spcAft>
              <a:buNone/>
            </a:pPr>
            <a:endParaRPr>
              <a:solidFill>
                <a:schemeClr val="lt1"/>
              </a:solidFill>
            </a:endParaRPr>
          </a:p>
        </p:txBody>
      </p:sp>
      <p:sp>
        <p:nvSpPr>
          <p:cNvPr id="172" name="Google Shape;172;p17"/>
          <p:cNvSpPr txBox="1">
            <a:spLocks noGrp="1"/>
          </p:cNvSpPr>
          <p:nvPr>
            <p:ph type="body" idx="1"/>
          </p:nvPr>
        </p:nvSpPr>
        <p:spPr>
          <a:xfrm>
            <a:off x="1416600" y="4975825"/>
            <a:ext cx="8219100" cy="542100"/>
          </a:xfrm>
          <a:prstGeom prst="rect">
            <a:avLst/>
          </a:prstGeom>
        </p:spPr>
        <p:txBody>
          <a:bodyPr spcFirstLastPara="1" wrap="square" lIns="91425" tIns="45700" rIns="91425" bIns="45700" anchor="t" anchorCtr="0">
            <a:normAutofit fontScale="25000" lnSpcReduction="20000"/>
          </a:bodyPr>
          <a:lstStyle/>
          <a:p>
            <a:pPr marL="457200" lvl="0" indent="-387350" algn="l" rtl="0">
              <a:spcBef>
                <a:spcPts val="1000"/>
              </a:spcBef>
              <a:spcAft>
                <a:spcPts val="0"/>
              </a:spcAft>
              <a:buClr>
                <a:schemeClr val="lt1"/>
              </a:buClr>
              <a:buSzPct val="100000"/>
              <a:buChar char="•"/>
            </a:pPr>
            <a:r>
              <a:rPr lang="en-US" sz="10000">
                <a:solidFill>
                  <a:schemeClr val="lt1"/>
                </a:solidFill>
              </a:rPr>
              <a:t>Disease Detection and Severity Analysis</a:t>
            </a:r>
            <a:endParaRPr sz="10000">
              <a:solidFill>
                <a:schemeClr val="lt1"/>
              </a:solidFill>
            </a:endParaRPr>
          </a:p>
          <a:p>
            <a:pPr marL="0" lvl="0" indent="0" algn="l" rtl="0">
              <a:spcBef>
                <a:spcPts val="1000"/>
              </a:spcBef>
              <a:spcAft>
                <a:spcPts val="0"/>
              </a:spcAft>
              <a:buNone/>
            </a:pPr>
            <a:endParaRPr>
              <a:solidFill>
                <a:schemeClr val="lt1"/>
              </a:solidFill>
            </a:endParaRPr>
          </a:p>
          <a:p>
            <a:pPr marL="0" lvl="0" indent="0" algn="l" rtl="0">
              <a:spcBef>
                <a:spcPts val="1000"/>
              </a:spcBef>
              <a:spcAft>
                <a:spcPts val="0"/>
              </a:spcAft>
              <a:buNone/>
            </a:pPr>
            <a:endParaRPr>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62"/>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688" name="Google Shape;688;p6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9" name="Google Shape;689;p6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90" name="Google Shape;690;p6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91" name="Google Shape;691;p62"/>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692" name="Google Shape;692;p62"/>
          <p:cNvPicPr preferRelativeResize="0"/>
          <p:nvPr/>
        </p:nvPicPr>
        <p:blipFill>
          <a:blip r:embed="rId3">
            <a:alphaModFix/>
          </a:blip>
          <a:stretch>
            <a:fillRect/>
          </a:stretch>
        </p:blipFill>
        <p:spPr>
          <a:xfrm>
            <a:off x="1743275" y="1215500"/>
            <a:ext cx="8184475" cy="460376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3"/>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698" name="Google Shape;698;p6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99" name="Google Shape;699;p6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00" name="Google Shape;700;p6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01" name="Google Shape;701;p63"/>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702" name="Google Shape;702;p63"/>
          <p:cNvPicPr preferRelativeResize="0"/>
          <p:nvPr/>
        </p:nvPicPr>
        <p:blipFill>
          <a:blip r:embed="rId3">
            <a:alphaModFix/>
          </a:blip>
          <a:stretch>
            <a:fillRect/>
          </a:stretch>
        </p:blipFill>
        <p:spPr>
          <a:xfrm>
            <a:off x="1618025" y="1148265"/>
            <a:ext cx="8312626" cy="46758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4"/>
          <p:cNvSpPr txBox="1"/>
          <p:nvPr/>
        </p:nvSpPr>
        <p:spPr>
          <a:xfrm>
            <a:off x="4436400" y="349700"/>
            <a:ext cx="33192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Tasks TO Do</a:t>
            </a:r>
            <a:endParaRPr sz="2800">
              <a:solidFill>
                <a:schemeClr val="dk1"/>
              </a:solidFill>
              <a:latin typeface="Montserrat"/>
              <a:ea typeface="Montserrat"/>
              <a:cs typeface="Montserrat"/>
              <a:sym typeface="Montserrat"/>
            </a:endParaRPr>
          </a:p>
        </p:txBody>
      </p:sp>
      <p:sp>
        <p:nvSpPr>
          <p:cNvPr id="708" name="Google Shape;708;p6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9" name="Google Shape;709;p6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10" name="Google Shape;710;p6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11" name="Google Shape;711;p64"/>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712" name="Google Shape;712;p64"/>
          <p:cNvSpPr txBox="1"/>
          <p:nvPr/>
        </p:nvSpPr>
        <p:spPr>
          <a:xfrm>
            <a:off x="596525" y="1327725"/>
            <a:ext cx="9957900" cy="4551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Integrate Application</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Finalize Grading model</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endParaRPr sz="2400">
              <a:solidFill>
                <a:schemeClr val="lt1"/>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18" name="Google Shape;718;p6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19" name="Google Shape;719;p6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0" name="Google Shape;720;p65"/>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Technologies</a:t>
            </a:r>
            <a:endParaRPr sz="3400" b="1">
              <a:solidFill>
                <a:schemeClr val="lt1"/>
              </a:solidFill>
              <a:latin typeface="Montserrat"/>
              <a:ea typeface="Montserrat"/>
              <a:cs typeface="Montserrat"/>
              <a:sym typeface="Montserrat"/>
            </a:endParaRPr>
          </a:p>
        </p:txBody>
      </p:sp>
      <p:pic>
        <p:nvPicPr>
          <p:cNvPr id="721" name="Google Shape;721;p65"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722" name="Google Shape;722;p65"/>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pic>
        <p:nvPicPr>
          <p:cNvPr id="723" name="Google Shape;723;p65"/>
          <p:cNvPicPr preferRelativeResize="0"/>
          <p:nvPr/>
        </p:nvPicPr>
        <p:blipFill>
          <a:blip r:embed="rId4">
            <a:alphaModFix/>
          </a:blip>
          <a:stretch>
            <a:fillRect/>
          </a:stretch>
        </p:blipFill>
        <p:spPr>
          <a:xfrm>
            <a:off x="1743275" y="3015175"/>
            <a:ext cx="1339102" cy="1469701"/>
          </a:xfrm>
          <a:prstGeom prst="rect">
            <a:avLst/>
          </a:prstGeom>
          <a:noFill/>
          <a:ln>
            <a:noFill/>
          </a:ln>
        </p:spPr>
      </p:pic>
      <p:pic>
        <p:nvPicPr>
          <p:cNvPr id="724" name="Google Shape;724;p65"/>
          <p:cNvPicPr preferRelativeResize="0"/>
          <p:nvPr/>
        </p:nvPicPr>
        <p:blipFill>
          <a:blip r:embed="rId5">
            <a:alphaModFix/>
          </a:blip>
          <a:stretch>
            <a:fillRect/>
          </a:stretch>
        </p:blipFill>
        <p:spPr>
          <a:xfrm>
            <a:off x="3553551" y="2772645"/>
            <a:ext cx="1960201" cy="1553675"/>
          </a:xfrm>
          <a:prstGeom prst="rect">
            <a:avLst/>
          </a:prstGeom>
          <a:noFill/>
          <a:ln>
            <a:noFill/>
          </a:ln>
        </p:spPr>
      </p:pic>
      <p:pic>
        <p:nvPicPr>
          <p:cNvPr id="725" name="Google Shape;725;p65"/>
          <p:cNvPicPr preferRelativeResize="0"/>
          <p:nvPr/>
        </p:nvPicPr>
        <p:blipFill>
          <a:blip r:embed="rId6">
            <a:alphaModFix/>
          </a:blip>
          <a:stretch>
            <a:fillRect/>
          </a:stretch>
        </p:blipFill>
        <p:spPr>
          <a:xfrm>
            <a:off x="5632675" y="2772650"/>
            <a:ext cx="2068749" cy="1363251"/>
          </a:xfrm>
          <a:prstGeom prst="rect">
            <a:avLst/>
          </a:prstGeom>
          <a:noFill/>
          <a:ln>
            <a:noFill/>
          </a:ln>
        </p:spPr>
      </p:pic>
      <p:pic>
        <p:nvPicPr>
          <p:cNvPr id="726" name="Google Shape;726;p65"/>
          <p:cNvPicPr preferRelativeResize="0"/>
          <p:nvPr/>
        </p:nvPicPr>
        <p:blipFill>
          <a:blip r:embed="rId7">
            <a:alphaModFix/>
          </a:blip>
          <a:stretch>
            <a:fillRect/>
          </a:stretch>
        </p:blipFill>
        <p:spPr>
          <a:xfrm>
            <a:off x="7820350" y="2495238"/>
            <a:ext cx="2146475" cy="2108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6"/>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32" name="Google Shape;732;p6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33" name="Google Shape;733;p66"/>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4" name="Google Shape;734;p66"/>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Work Breakdown</a:t>
            </a:r>
            <a:endParaRPr sz="3400" b="1">
              <a:solidFill>
                <a:schemeClr val="lt1"/>
              </a:solidFill>
              <a:latin typeface="Montserrat"/>
              <a:ea typeface="Montserrat"/>
              <a:cs typeface="Montserrat"/>
              <a:sym typeface="Montserrat"/>
            </a:endParaRPr>
          </a:p>
        </p:txBody>
      </p:sp>
      <p:pic>
        <p:nvPicPr>
          <p:cNvPr id="735" name="Google Shape;735;p66"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736" name="Google Shape;736;p66"/>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pic>
        <p:nvPicPr>
          <p:cNvPr id="737" name="Google Shape;737;p66"/>
          <p:cNvPicPr preferRelativeResize="0"/>
          <p:nvPr/>
        </p:nvPicPr>
        <p:blipFill>
          <a:blip r:embed="rId4">
            <a:alphaModFix/>
          </a:blip>
          <a:stretch>
            <a:fillRect/>
          </a:stretch>
        </p:blipFill>
        <p:spPr>
          <a:xfrm>
            <a:off x="2325300" y="1242962"/>
            <a:ext cx="7690611" cy="4669737"/>
          </a:xfrm>
          <a:prstGeom prst="rect">
            <a:avLst/>
          </a:prstGeom>
          <a:noFill/>
          <a:ln>
            <a:noFill/>
          </a:ln>
        </p:spPr>
      </p:pic>
      <p:sp>
        <p:nvSpPr>
          <p:cNvPr id="738" name="Google Shape;738;p66"/>
          <p:cNvSpPr txBox="1"/>
          <p:nvPr/>
        </p:nvSpPr>
        <p:spPr>
          <a:xfrm>
            <a:off x="5132125" y="1634900"/>
            <a:ext cx="1078500" cy="213300"/>
          </a:xfrm>
          <a:prstGeom prst="rect">
            <a:avLst/>
          </a:prstGeom>
          <a:solidFill>
            <a:schemeClr val="accent6"/>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739" name="Google Shape;739;p66"/>
          <p:cNvSpPr txBox="1"/>
          <p:nvPr/>
        </p:nvSpPr>
        <p:spPr>
          <a:xfrm>
            <a:off x="5085400" y="1510700"/>
            <a:ext cx="1511100" cy="4617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b="1">
                <a:solidFill>
                  <a:schemeClr val="dk1"/>
                </a:solidFill>
                <a:latin typeface="Montserrat"/>
                <a:ea typeface="Montserrat"/>
                <a:cs typeface="Montserrat"/>
                <a:sym typeface="Montserrat"/>
              </a:rPr>
              <a:t>Defect Detection and Quality Grading</a:t>
            </a:r>
            <a:endParaRPr sz="900" b="1">
              <a:solidFill>
                <a:schemeClr val="dk1"/>
              </a:solidFill>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45" name="Google Shape;745;p6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46" name="Google Shape;746;p67"/>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7" name="Google Shape;747;p67"/>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Gantt Chart</a:t>
            </a:r>
            <a:endParaRPr sz="3400" b="1">
              <a:solidFill>
                <a:schemeClr val="lt1"/>
              </a:solidFill>
              <a:latin typeface="Montserrat"/>
              <a:ea typeface="Montserrat"/>
              <a:cs typeface="Montserrat"/>
              <a:sym typeface="Montserrat"/>
            </a:endParaRPr>
          </a:p>
        </p:txBody>
      </p:sp>
      <p:pic>
        <p:nvPicPr>
          <p:cNvPr id="748" name="Google Shape;748;p67"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749" name="Google Shape;749;p67"/>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pic>
        <p:nvPicPr>
          <p:cNvPr id="750" name="Google Shape;750;p67"/>
          <p:cNvPicPr preferRelativeResize="0"/>
          <p:nvPr/>
        </p:nvPicPr>
        <p:blipFill>
          <a:blip r:embed="rId4">
            <a:alphaModFix/>
          </a:blip>
          <a:stretch>
            <a:fillRect/>
          </a:stretch>
        </p:blipFill>
        <p:spPr>
          <a:xfrm>
            <a:off x="507575" y="1212526"/>
            <a:ext cx="10448124" cy="49117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68"/>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56" name="Google Shape;756;p68"/>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57" name="Google Shape;757;p68"/>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8" name="Google Shape;758;p68"/>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References</a:t>
            </a:r>
            <a:endParaRPr sz="3400" b="1">
              <a:solidFill>
                <a:schemeClr val="lt1"/>
              </a:solidFill>
              <a:latin typeface="Montserrat"/>
              <a:ea typeface="Montserrat"/>
              <a:cs typeface="Montserrat"/>
              <a:sym typeface="Montserrat"/>
            </a:endParaRPr>
          </a:p>
        </p:txBody>
      </p:sp>
      <p:pic>
        <p:nvPicPr>
          <p:cNvPr id="759" name="Google Shape;759;p68"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760" name="Google Shape;760;p68"/>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sp>
        <p:nvSpPr>
          <p:cNvPr id="761" name="Google Shape;761;p68"/>
          <p:cNvSpPr txBox="1"/>
          <p:nvPr/>
        </p:nvSpPr>
        <p:spPr>
          <a:xfrm>
            <a:off x="1460500" y="1651000"/>
            <a:ext cx="8943000" cy="40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762" name="Google Shape;762;p68"/>
          <p:cNvSpPr txBox="1"/>
          <p:nvPr/>
        </p:nvSpPr>
        <p:spPr>
          <a:xfrm>
            <a:off x="817200" y="1333900"/>
            <a:ext cx="10557600" cy="4735500"/>
          </a:xfrm>
          <a:prstGeom prst="rect">
            <a:avLst/>
          </a:prstGeom>
          <a:noFill/>
          <a:ln>
            <a:noFill/>
          </a:ln>
        </p:spPr>
        <p:txBody>
          <a:bodyPr spcFirstLastPara="1" wrap="square" lIns="91425" tIns="91425" rIns="91425" bIns="91425" anchor="t" anchorCtr="0">
            <a:noAutofit/>
          </a:bodyPr>
          <a:lstStyle/>
          <a:p>
            <a:pPr marL="457200" lvl="0" indent="-361950" algn="l" rtl="0">
              <a:lnSpc>
                <a:spcPct val="115000"/>
              </a:lnSpc>
              <a:spcBef>
                <a:spcPts val="1200"/>
              </a:spcBef>
              <a:spcAft>
                <a:spcPts val="0"/>
              </a:spcAft>
              <a:buClr>
                <a:schemeClr val="lt1"/>
              </a:buClr>
              <a:buSzPts val="2100"/>
              <a:buFont typeface="Georgia"/>
              <a:buChar char="●"/>
            </a:pPr>
            <a:r>
              <a:rPr lang="en-US" sz="2100">
                <a:solidFill>
                  <a:schemeClr val="lt1"/>
                </a:solidFill>
                <a:latin typeface="Georgia"/>
                <a:ea typeface="Georgia"/>
                <a:cs typeface="Georgia"/>
                <a:sym typeface="Georgia"/>
              </a:rPr>
              <a:t>A microcontroller based machine vision approach for tomato grading and sorting using SVM classifier [</a:t>
            </a:r>
            <a:r>
              <a:rPr lang="en-US" sz="2100" u="sng">
                <a:solidFill>
                  <a:schemeClr val="hlink"/>
                </a:solidFill>
                <a:latin typeface="Georgia"/>
                <a:ea typeface="Georgia"/>
                <a:cs typeface="Georgia"/>
                <a:sym typeface="Georgia"/>
                <a:hlinkClick r:id="rId4"/>
              </a:rPr>
              <a:t>https://www.sciencedirect.com/science/article/abs/pii/S0141933119307057</a:t>
            </a:r>
            <a:r>
              <a:rPr lang="en-US" sz="2100">
                <a:solidFill>
                  <a:schemeClr val="lt1"/>
                </a:solidFill>
                <a:latin typeface="Georgia"/>
                <a:ea typeface="Georgia"/>
                <a:cs typeface="Georgia"/>
                <a:sym typeface="Georgia"/>
              </a:rPr>
              <a:t>]</a:t>
            </a:r>
            <a:endParaRPr sz="2100">
              <a:solidFill>
                <a:schemeClr val="lt1"/>
              </a:solidFill>
              <a:latin typeface="Georgia"/>
              <a:ea typeface="Georgia"/>
              <a:cs typeface="Georgia"/>
              <a:sym typeface="Georgia"/>
            </a:endParaRPr>
          </a:p>
          <a:p>
            <a:pPr marL="457200" lvl="0" indent="-361950" algn="l" rtl="0">
              <a:lnSpc>
                <a:spcPct val="115000"/>
              </a:lnSpc>
              <a:spcBef>
                <a:spcPts val="0"/>
              </a:spcBef>
              <a:spcAft>
                <a:spcPts val="0"/>
              </a:spcAft>
              <a:buClr>
                <a:schemeClr val="lt1"/>
              </a:buClr>
              <a:buSzPts val="2100"/>
              <a:buFont typeface="Georgia"/>
              <a:buChar char="●"/>
            </a:pPr>
            <a:r>
              <a:rPr lang="en-US" sz="2100">
                <a:solidFill>
                  <a:schemeClr val="lt1"/>
                </a:solidFill>
                <a:latin typeface="Georgia"/>
                <a:ea typeface="Georgia"/>
                <a:cs typeface="Georgia"/>
                <a:sym typeface="Georgia"/>
              </a:rPr>
              <a:t>Fruit-Based Tomato Grading System Using Features Fusion and Support Vector Machine [</a:t>
            </a:r>
            <a:r>
              <a:rPr lang="en-US" sz="2100" u="sng">
                <a:solidFill>
                  <a:schemeClr val="hlink"/>
                </a:solidFill>
                <a:latin typeface="Georgia"/>
                <a:ea typeface="Georgia"/>
                <a:cs typeface="Georgia"/>
                <a:sym typeface="Georgia"/>
                <a:hlinkClick r:id="rId5"/>
              </a:rPr>
              <a:t>https://link.springer.com/chapter/10.1007/978-3-319-11310-4_35</a:t>
            </a:r>
            <a:r>
              <a:rPr lang="en-US" sz="2100">
                <a:solidFill>
                  <a:schemeClr val="lt1"/>
                </a:solidFill>
                <a:latin typeface="Georgia"/>
                <a:ea typeface="Georgia"/>
                <a:cs typeface="Georgia"/>
                <a:sym typeface="Georgia"/>
              </a:rPr>
              <a:t>]</a:t>
            </a:r>
            <a:endParaRPr sz="2100">
              <a:solidFill>
                <a:schemeClr val="lt1"/>
              </a:solidFill>
              <a:latin typeface="Georgia"/>
              <a:ea typeface="Georgia"/>
              <a:cs typeface="Georgia"/>
              <a:sym typeface="Georgia"/>
            </a:endParaRPr>
          </a:p>
          <a:p>
            <a:pPr marL="457200" lvl="0" indent="-361950" algn="l" rtl="0">
              <a:lnSpc>
                <a:spcPct val="115000"/>
              </a:lnSpc>
              <a:spcBef>
                <a:spcPts val="0"/>
              </a:spcBef>
              <a:spcAft>
                <a:spcPts val="0"/>
              </a:spcAft>
              <a:buClr>
                <a:schemeClr val="lt1"/>
              </a:buClr>
              <a:buSzPts val="2100"/>
              <a:buFont typeface="Georgia"/>
              <a:buChar char="●"/>
            </a:pPr>
            <a:r>
              <a:rPr lang="en-US" sz="2100">
                <a:solidFill>
                  <a:schemeClr val="lt1"/>
                </a:solidFill>
                <a:latin typeface="Georgia"/>
                <a:ea typeface="Georgia"/>
                <a:cs typeface="Georgia"/>
                <a:sym typeface="Georgia"/>
              </a:rPr>
              <a:t>Computer Vision Based Fruit Grading System for Quality Evaluation of Tomato in Agriculture industry [ https://www.sciencedirect.com/science/article/pii/S1877050916001861 ]</a:t>
            </a:r>
            <a:endParaRPr sz="2100">
              <a:solidFill>
                <a:schemeClr val="lt1"/>
              </a:solidFill>
              <a:latin typeface="Georgia"/>
              <a:ea typeface="Georgia"/>
              <a:cs typeface="Georgia"/>
              <a:sym typeface="Georgia"/>
            </a:endParaRPr>
          </a:p>
          <a:p>
            <a:pPr marL="457200" lvl="0" indent="-387350" algn="l" rtl="0">
              <a:lnSpc>
                <a:spcPct val="115000"/>
              </a:lnSpc>
              <a:spcBef>
                <a:spcPts val="0"/>
              </a:spcBef>
              <a:spcAft>
                <a:spcPts val="0"/>
              </a:spcAft>
              <a:buClr>
                <a:schemeClr val="lt1"/>
              </a:buClr>
              <a:buSzPts val="2500"/>
              <a:buFont typeface="Georgia"/>
              <a:buChar char="●"/>
            </a:pPr>
            <a:r>
              <a:rPr lang="en-US" sz="2500">
                <a:solidFill>
                  <a:schemeClr val="lt1"/>
                </a:solidFill>
                <a:latin typeface="Georgia"/>
                <a:ea typeface="Georgia"/>
                <a:cs typeface="Georgia"/>
                <a:sym typeface="Georgia"/>
              </a:rPr>
              <a:t>A cost effective tomato maturity grading system using image processing for farmers [ https://ieeexplore.ieee.org/abstract/document/7019591 ]</a:t>
            </a:r>
            <a:endParaRPr sz="2500">
              <a:solidFill>
                <a:schemeClr val="lt1"/>
              </a:solidFill>
              <a:latin typeface="Georgia"/>
              <a:ea typeface="Georgia"/>
              <a:cs typeface="Georgia"/>
              <a:sym typeface="Georgia"/>
            </a:endParaRPr>
          </a:p>
          <a:p>
            <a:pPr marL="0" lvl="0" indent="0" algn="l" rtl="0">
              <a:spcBef>
                <a:spcPts val="1200"/>
              </a:spcBef>
              <a:spcAft>
                <a:spcPts val="0"/>
              </a:spcAft>
              <a:buNone/>
            </a:pPr>
            <a:endParaRPr sz="2800">
              <a:solidFill>
                <a:schemeClr val="lt1"/>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69"/>
          <p:cNvSpPr/>
          <p:nvPr/>
        </p:nvSpPr>
        <p:spPr>
          <a:xfrm>
            <a:off x="11709352" y="5191103"/>
            <a:ext cx="483626" cy="984632"/>
          </a:xfrm>
          <a:custGeom>
            <a:avLst/>
            <a:gdLst/>
            <a:ahLst/>
            <a:cxnLst/>
            <a:rect l="l" t="t" r="r" b="b"/>
            <a:pathLst>
              <a:path w="724534" h="1475104" extrusionOk="0">
                <a:moveTo>
                  <a:pt x="0" y="736633"/>
                </a:moveTo>
                <a:lnTo>
                  <a:pt x="1559" y="688097"/>
                </a:lnTo>
                <a:lnTo>
                  <a:pt x="6174" y="640410"/>
                </a:lnTo>
                <a:lnTo>
                  <a:pt x="13748" y="593671"/>
                </a:lnTo>
                <a:lnTo>
                  <a:pt x="24183" y="547974"/>
                </a:lnTo>
                <a:lnTo>
                  <a:pt x="37384" y="503416"/>
                </a:lnTo>
                <a:lnTo>
                  <a:pt x="53254" y="460094"/>
                </a:lnTo>
                <a:lnTo>
                  <a:pt x="71696" y="418103"/>
                </a:lnTo>
                <a:lnTo>
                  <a:pt x="92614" y="377540"/>
                </a:lnTo>
                <a:lnTo>
                  <a:pt x="115911" y="338501"/>
                </a:lnTo>
                <a:lnTo>
                  <a:pt x="141491" y="301083"/>
                </a:lnTo>
                <a:lnTo>
                  <a:pt x="169257" y="265381"/>
                </a:lnTo>
                <a:lnTo>
                  <a:pt x="199112" y="231492"/>
                </a:lnTo>
                <a:lnTo>
                  <a:pt x="230960" y="199512"/>
                </a:lnTo>
                <a:lnTo>
                  <a:pt x="264704" y="169537"/>
                </a:lnTo>
                <a:lnTo>
                  <a:pt x="300248" y="141664"/>
                </a:lnTo>
                <a:lnTo>
                  <a:pt x="337495" y="115989"/>
                </a:lnTo>
                <a:lnTo>
                  <a:pt x="376349" y="92608"/>
                </a:lnTo>
                <a:lnTo>
                  <a:pt x="416712" y="71617"/>
                </a:lnTo>
                <a:lnTo>
                  <a:pt x="458489" y="53112"/>
                </a:lnTo>
                <a:lnTo>
                  <a:pt x="501583" y="37191"/>
                </a:lnTo>
                <a:lnTo>
                  <a:pt x="545897" y="23948"/>
                </a:lnTo>
                <a:lnTo>
                  <a:pt x="591335" y="13481"/>
                </a:lnTo>
                <a:lnTo>
                  <a:pt x="637800" y="5885"/>
                </a:lnTo>
                <a:lnTo>
                  <a:pt x="685195" y="1257"/>
                </a:lnTo>
                <a:lnTo>
                  <a:pt x="723970" y="0"/>
                </a:lnTo>
                <a:lnTo>
                  <a:pt x="723970" y="1474513"/>
                </a:lnTo>
                <a:lnTo>
                  <a:pt x="685195" y="1473251"/>
                </a:lnTo>
                <a:lnTo>
                  <a:pt x="637800" y="1468606"/>
                </a:lnTo>
                <a:lnTo>
                  <a:pt x="591335" y="1460983"/>
                </a:lnTo>
                <a:lnTo>
                  <a:pt x="545897" y="1450480"/>
                </a:lnTo>
                <a:lnTo>
                  <a:pt x="501583" y="1437193"/>
                </a:lnTo>
                <a:lnTo>
                  <a:pt x="458489" y="1421220"/>
                </a:lnTo>
                <a:lnTo>
                  <a:pt x="416712" y="1402658"/>
                </a:lnTo>
                <a:lnTo>
                  <a:pt x="376349" y="1381605"/>
                </a:lnTo>
                <a:lnTo>
                  <a:pt x="337495" y="1358156"/>
                </a:lnTo>
                <a:lnTo>
                  <a:pt x="300248" y="1332410"/>
                </a:lnTo>
                <a:lnTo>
                  <a:pt x="264704" y="1304464"/>
                </a:lnTo>
                <a:lnTo>
                  <a:pt x="230960" y="1274416"/>
                </a:lnTo>
                <a:lnTo>
                  <a:pt x="199112" y="1242361"/>
                </a:lnTo>
                <a:lnTo>
                  <a:pt x="169257" y="1208398"/>
                </a:lnTo>
                <a:lnTo>
                  <a:pt x="141491" y="1172623"/>
                </a:lnTo>
                <a:lnTo>
                  <a:pt x="115911" y="1135134"/>
                </a:lnTo>
                <a:lnTo>
                  <a:pt x="92614" y="1096028"/>
                </a:lnTo>
                <a:lnTo>
                  <a:pt x="71696" y="1055402"/>
                </a:lnTo>
                <a:lnTo>
                  <a:pt x="53254" y="1013354"/>
                </a:lnTo>
                <a:lnTo>
                  <a:pt x="37384" y="969980"/>
                </a:lnTo>
                <a:lnTo>
                  <a:pt x="24183" y="925379"/>
                </a:lnTo>
                <a:lnTo>
                  <a:pt x="13748" y="879646"/>
                </a:lnTo>
                <a:lnTo>
                  <a:pt x="6174" y="832879"/>
                </a:lnTo>
                <a:lnTo>
                  <a:pt x="1559" y="785176"/>
                </a:lnTo>
                <a:lnTo>
                  <a:pt x="0" y="736633"/>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68" name="Google Shape;768;p69"/>
          <p:cNvSpPr/>
          <p:nvPr/>
        </p:nvSpPr>
        <p:spPr>
          <a:xfrm>
            <a:off x="958470" y="4744575"/>
            <a:ext cx="792623" cy="330189"/>
          </a:xfrm>
          <a:custGeom>
            <a:avLst/>
            <a:gdLst/>
            <a:ahLst/>
            <a:cxnLst/>
            <a:rect l="l" t="t" r="r" b="b"/>
            <a:pathLst>
              <a:path w="1187450" h="494665" extrusionOk="0">
                <a:moveTo>
                  <a:pt x="1187284" y="247294"/>
                </a:moveTo>
                <a:lnTo>
                  <a:pt x="1182255" y="197446"/>
                </a:lnTo>
                <a:lnTo>
                  <a:pt x="1167841" y="151028"/>
                </a:lnTo>
                <a:lnTo>
                  <a:pt x="1145044" y="109029"/>
                </a:lnTo>
                <a:lnTo>
                  <a:pt x="1114856" y="72428"/>
                </a:lnTo>
                <a:lnTo>
                  <a:pt x="1078255" y="42240"/>
                </a:lnTo>
                <a:lnTo>
                  <a:pt x="1036243" y="19431"/>
                </a:lnTo>
                <a:lnTo>
                  <a:pt x="989825" y="5029"/>
                </a:lnTo>
                <a:lnTo>
                  <a:pt x="939990" y="0"/>
                </a:lnTo>
                <a:lnTo>
                  <a:pt x="890155" y="5029"/>
                </a:lnTo>
                <a:lnTo>
                  <a:pt x="843737" y="19431"/>
                </a:lnTo>
                <a:lnTo>
                  <a:pt x="801738" y="42240"/>
                </a:lnTo>
                <a:lnTo>
                  <a:pt x="766813" y="71043"/>
                </a:lnTo>
                <a:lnTo>
                  <a:pt x="731901" y="42240"/>
                </a:lnTo>
                <a:lnTo>
                  <a:pt x="689889" y="19431"/>
                </a:lnTo>
                <a:lnTo>
                  <a:pt x="643470" y="5029"/>
                </a:lnTo>
                <a:lnTo>
                  <a:pt x="593636" y="0"/>
                </a:lnTo>
                <a:lnTo>
                  <a:pt x="543801" y="5029"/>
                </a:lnTo>
                <a:lnTo>
                  <a:pt x="497382" y="19431"/>
                </a:lnTo>
                <a:lnTo>
                  <a:pt x="455383" y="42240"/>
                </a:lnTo>
                <a:lnTo>
                  <a:pt x="420458" y="71056"/>
                </a:lnTo>
                <a:lnTo>
                  <a:pt x="385546" y="42240"/>
                </a:lnTo>
                <a:lnTo>
                  <a:pt x="343535" y="19431"/>
                </a:lnTo>
                <a:lnTo>
                  <a:pt x="297116" y="5029"/>
                </a:lnTo>
                <a:lnTo>
                  <a:pt x="247281" y="0"/>
                </a:lnTo>
                <a:lnTo>
                  <a:pt x="197446" y="5029"/>
                </a:lnTo>
                <a:lnTo>
                  <a:pt x="151028" y="19431"/>
                </a:lnTo>
                <a:lnTo>
                  <a:pt x="109029" y="42240"/>
                </a:lnTo>
                <a:lnTo>
                  <a:pt x="72428" y="72428"/>
                </a:lnTo>
                <a:lnTo>
                  <a:pt x="42240" y="109029"/>
                </a:lnTo>
                <a:lnTo>
                  <a:pt x="19431" y="151028"/>
                </a:lnTo>
                <a:lnTo>
                  <a:pt x="5029" y="197446"/>
                </a:lnTo>
                <a:lnTo>
                  <a:pt x="0" y="247281"/>
                </a:lnTo>
                <a:lnTo>
                  <a:pt x="5029" y="297129"/>
                </a:lnTo>
                <a:lnTo>
                  <a:pt x="19431" y="343547"/>
                </a:lnTo>
                <a:lnTo>
                  <a:pt x="42240" y="385546"/>
                </a:lnTo>
                <a:lnTo>
                  <a:pt x="72428" y="422148"/>
                </a:lnTo>
                <a:lnTo>
                  <a:pt x="109029" y="452335"/>
                </a:lnTo>
                <a:lnTo>
                  <a:pt x="151028" y="475132"/>
                </a:lnTo>
                <a:lnTo>
                  <a:pt x="197446" y="489546"/>
                </a:lnTo>
                <a:lnTo>
                  <a:pt x="247281" y="494576"/>
                </a:lnTo>
                <a:lnTo>
                  <a:pt x="297116" y="489546"/>
                </a:lnTo>
                <a:lnTo>
                  <a:pt x="343535" y="475132"/>
                </a:lnTo>
                <a:lnTo>
                  <a:pt x="385546" y="452335"/>
                </a:lnTo>
                <a:lnTo>
                  <a:pt x="420458" y="423532"/>
                </a:lnTo>
                <a:lnTo>
                  <a:pt x="455383" y="452335"/>
                </a:lnTo>
                <a:lnTo>
                  <a:pt x="497382" y="475132"/>
                </a:lnTo>
                <a:lnTo>
                  <a:pt x="543801" y="489546"/>
                </a:lnTo>
                <a:lnTo>
                  <a:pt x="593636" y="494576"/>
                </a:lnTo>
                <a:lnTo>
                  <a:pt x="643470" y="489546"/>
                </a:lnTo>
                <a:lnTo>
                  <a:pt x="689889" y="475132"/>
                </a:lnTo>
                <a:lnTo>
                  <a:pt x="731901" y="452335"/>
                </a:lnTo>
                <a:lnTo>
                  <a:pt x="766813" y="423545"/>
                </a:lnTo>
                <a:lnTo>
                  <a:pt x="801738" y="452335"/>
                </a:lnTo>
                <a:lnTo>
                  <a:pt x="843737" y="475132"/>
                </a:lnTo>
                <a:lnTo>
                  <a:pt x="890155" y="489546"/>
                </a:lnTo>
                <a:lnTo>
                  <a:pt x="939990" y="494576"/>
                </a:lnTo>
                <a:lnTo>
                  <a:pt x="989825" y="489546"/>
                </a:lnTo>
                <a:lnTo>
                  <a:pt x="1036243" y="475132"/>
                </a:lnTo>
                <a:lnTo>
                  <a:pt x="1078255" y="452335"/>
                </a:lnTo>
                <a:lnTo>
                  <a:pt x="1114856" y="422148"/>
                </a:lnTo>
                <a:lnTo>
                  <a:pt x="1145044" y="385546"/>
                </a:lnTo>
                <a:lnTo>
                  <a:pt x="1167841" y="343547"/>
                </a:lnTo>
                <a:lnTo>
                  <a:pt x="1182255" y="297129"/>
                </a:lnTo>
                <a:lnTo>
                  <a:pt x="1187284" y="247294"/>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pic>
        <p:nvPicPr>
          <p:cNvPr id="769" name="Google Shape;769;p69"/>
          <p:cNvPicPr preferRelativeResize="0"/>
          <p:nvPr/>
        </p:nvPicPr>
        <p:blipFill rotWithShape="1">
          <a:blip r:embed="rId3">
            <a:alphaModFix amt="31000"/>
          </a:blip>
          <a:srcRect t="19343" b="19343"/>
          <a:stretch/>
        </p:blipFill>
        <p:spPr>
          <a:xfrm>
            <a:off x="0" y="0"/>
            <a:ext cx="12191999" cy="4204822"/>
          </a:xfrm>
          <a:prstGeom prst="rect">
            <a:avLst/>
          </a:prstGeom>
          <a:noFill/>
          <a:ln>
            <a:noFill/>
          </a:ln>
        </p:spPr>
      </p:pic>
      <p:sp>
        <p:nvSpPr>
          <p:cNvPr id="770" name="Google Shape;770;p69"/>
          <p:cNvSpPr/>
          <p:nvPr/>
        </p:nvSpPr>
        <p:spPr>
          <a:xfrm>
            <a:off x="2816050" y="2719425"/>
            <a:ext cx="6704337" cy="2134395"/>
          </a:xfrm>
          <a:custGeom>
            <a:avLst/>
            <a:gdLst/>
            <a:ahLst/>
            <a:cxnLst/>
            <a:rect l="l" t="t" r="r" b="b"/>
            <a:pathLst>
              <a:path w="8513444" h="4665345" extrusionOk="0">
                <a:moveTo>
                  <a:pt x="8199452" y="4664816"/>
                </a:moveTo>
                <a:lnTo>
                  <a:pt x="316678" y="4664816"/>
                </a:lnTo>
                <a:lnTo>
                  <a:pt x="277489" y="4657406"/>
                </a:lnTo>
                <a:lnTo>
                  <a:pt x="235140" y="4643848"/>
                </a:lnTo>
                <a:lnTo>
                  <a:pt x="195169" y="4625471"/>
                </a:lnTo>
                <a:lnTo>
                  <a:pt x="157926" y="4602624"/>
                </a:lnTo>
                <a:lnTo>
                  <a:pt x="123759" y="4575654"/>
                </a:lnTo>
                <a:lnTo>
                  <a:pt x="93017" y="4544912"/>
                </a:lnTo>
                <a:lnTo>
                  <a:pt x="66047" y="4510745"/>
                </a:lnTo>
                <a:lnTo>
                  <a:pt x="43200" y="4473502"/>
                </a:lnTo>
                <a:lnTo>
                  <a:pt x="24822" y="4433531"/>
                </a:lnTo>
                <a:lnTo>
                  <a:pt x="11264" y="4391182"/>
                </a:lnTo>
                <a:lnTo>
                  <a:pt x="2874" y="4346803"/>
                </a:lnTo>
                <a:lnTo>
                  <a:pt x="0" y="4300742"/>
                </a:lnTo>
                <a:lnTo>
                  <a:pt x="0" y="367928"/>
                </a:lnTo>
                <a:lnTo>
                  <a:pt x="2874" y="321868"/>
                </a:lnTo>
                <a:lnTo>
                  <a:pt x="11264" y="277488"/>
                </a:lnTo>
                <a:lnTo>
                  <a:pt x="24822" y="235139"/>
                </a:lnTo>
                <a:lnTo>
                  <a:pt x="43200" y="195169"/>
                </a:lnTo>
                <a:lnTo>
                  <a:pt x="66047" y="157926"/>
                </a:lnTo>
                <a:lnTo>
                  <a:pt x="93017" y="123759"/>
                </a:lnTo>
                <a:lnTo>
                  <a:pt x="123759" y="93016"/>
                </a:lnTo>
                <a:lnTo>
                  <a:pt x="157926" y="66047"/>
                </a:lnTo>
                <a:lnTo>
                  <a:pt x="195169" y="43199"/>
                </a:lnTo>
                <a:lnTo>
                  <a:pt x="235140" y="24822"/>
                </a:lnTo>
                <a:lnTo>
                  <a:pt x="277489" y="11264"/>
                </a:lnTo>
                <a:lnTo>
                  <a:pt x="321868" y="2874"/>
                </a:lnTo>
                <a:lnTo>
                  <a:pt x="367924" y="0"/>
                </a:lnTo>
                <a:lnTo>
                  <a:pt x="8148206" y="0"/>
                </a:lnTo>
                <a:lnTo>
                  <a:pt x="8194262" y="2874"/>
                </a:lnTo>
                <a:lnTo>
                  <a:pt x="8238641" y="11264"/>
                </a:lnTo>
                <a:lnTo>
                  <a:pt x="8280990" y="24822"/>
                </a:lnTo>
                <a:lnTo>
                  <a:pt x="8320961" y="43199"/>
                </a:lnTo>
                <a:lnTo>
                  <a:pt x="8358204" y="66047"/>
                </a:lnTo>
                <a:lnTo>
                  <a:pt x="8392371" y="93016"/>
                </a:lnTo>
                <a:lnTo>
                  <a:pt x="8423113" y="123759"/>
                </a:lnTo>
                <a:lnTo>
                  <a:pt x="8450083" y="157926"/>
                </a:lnTo>
                <a:lnTo>
                  <a:pt x="8472930" y="195169"/>
                </a:lnTo>
                <a:lnTo>
                  <a:pt x="8491307" y="235139"/>
                </a:lnTo>
                <a:lnTo>
                  <a:pt x="8504865" y="277488"/>
                </a:lnTo>
                <a:lnTo>
                  <a:pt x="8513054" y="320800"/>
                </a:lnTo>
                <a:lnTo>
                  <a:pt x="8513054" y="4347871"/>
                </a:lnTo>
                <a:lnTo>
                  <a:pt x="8504865" y="4391182"/>
                </a:lnTo>
                <a:lnTo>
                  <a:pt x="8491307" y="4433531"/>
                </a:lnTo>
                <a:lnTo>
                  <a:pt x="8472930" y="4473502"/>
                </a:lnTo>
                <a:lnTo>
                  <a:pt x="8450083" y="4510745"/>
                </a:lnTo>
                <a:lnTo>
                  <a:pt x="8423113" y="4544912"/>
                </a:lnTo>
                <a:lnTo>
                  <a:pt x="8392371" y="4575654"/>
                </a:lnTo>
                <a:lnTo>
                  <a:pt x="8358204" y="4602624"/>
                </a:lnTo>
                <a:lnTo>
                  <a:pt x="8320961" y="4625471"/>
                </a:lnTo>
                <a:lnTo>
                  <a:pt x="8280990" y="4643848"/>
                </a:lnTo>
                <a:lnTo>
                  <a:pt x="8238641" y="4657406"/>
                </a:lnTo>
                <a:lnTo>
                  <a:pt x="8199452" y="4664816"/>
                </a:lnTo>
                <a:close/>
              </a:path>
            </a:pathLst>
          </a:custGeom>
          <a:solidFill>
            <a:srgbClr val="4B8F36">
              <a:alpha val="8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grpSp>
        <p:nvGrpSpPr>
          <p:cNvPr id="771" name="Google Shape;771;p69"/>
          <p:cNvGrpSpPr/>
          <p:nvPr/>
        </p:nvGrpSpPr>
        <p:grpSpPr>
          <a:xfrm>
            <a:off x="3040113" y="3003000"/>
            <a:ext cx="6256200" cy="1438700"/>
            <a:chOff x="5498314" y="3710353"/>
            <a:chExt cx="6256200" cy="1438700"/>
          </a:xfrm>
        </p:grpSpPr>
        <p:sp>
          <p:nvSpPr>
            <p:cNvPr id="772" name="Google Shape;772;p69"/>
            <p:cNvSpPr txBox="1"/>
            <p:nvPr/>
          </p:nvSpPr>
          <p:spPr>
            <a:xfrm>
              <a:off x="5498314" y="3710353"/>
              <a:ext cx="6256200" cy="554100"/>
            </a:xfrm>
            <a:prstGeom prst="rect">
              <a:avLst/>
            </a:prstGeom>
            <a:noFill/>
            <a:ln>
              <a:noFill/>
            </a:ln>
          </p:spPr>
          <p:txBody>
            <a:bodyPr spcFirstLastPara="1" wrap="square" lIns="91425" tIns="45700" rIns="91425" bIns="45700" anchor="t" anchorCtr="0">
              <a:spAutoFit/>
            </a:bodyPr>
            <a:lstStyle/>
            <a:p>
              <a:pPr marL="0" lvl="0" indent="0" algn="ctr" rtl="0">
                <a:lnSpc>
                  <a:spcPct val="167950"/>
                </a:lnSpc>
                <a:spcBef>
                  <a:spcPts val="0"/>
                </a:spcBef>
                <a:spcAft>
                  <a:spcPts val="0"/>
                </a:spcAft>
                <a:buNone/>
              </a:pPr>
              <a:r>
                <a:rPr lang="en-US" sz="3000" b="1">
                  <a:solidFill>
                    <a:schemeClr val="lt1"/>
                  </a:solidFill>
                  <a:latin typeface="Calibri"/>
                  <a:ea typeface="Calibri"/>
                  <a:cs typeface="Calibri"/>
                  <a:sym typeface="Calibri"/>
                </a:rPr>
                <a:t>IT 20142728| Ranawaka. T.D</a:t>
              </a:r>
              <a:endParaRPr sz="3000" b="1">
                <a:solidFill>
                  <a:schemeClr val="lt1"/>
                </a:solidFill>
                <a:latin typeface="Montserrat"/>
                <a:ea typeface="Montserrat"/>
                <a:cs typeface="Montserrat"/>
                <a:sym typeface="Montserrat"/>
              </a:endParaRPr>
            </a:p>
          </p:txBody>
        </p:sp>
        <p:sp>
          <p:nvSpPr>
            <p:cNvPr id="773" name="Google Shape;773;p69"/>
            <p:cNvSpPr txBox="1"/>
            <p:nvPr/>
          </p:nvSpPr>
          <p:spPr>
            <a:xfrm>
              <a:off x="5498322" y="4502553"/>
              <a:ext cx="55341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BSc. (Hons) Degree in Information Technology Specialization in Information Technology</a:t>
              </a:r>
              <a:endParaRPr sz="1800">
                <a:solidFill>
                  <a:schemeClr val="lt1"/>
                </a:solidFill>
                <a:latin typeface="Montserrat"/>
                <a:ea typeface="Montserrat"/>
                <a:cs typeface="Montserrat"/>
                <a:sym typeface="Montserrat"/>
              </a:endParaRPr>
            </a:p>
          </p:txBody>
        </p:sp>
      </p:grpSp>
      <p:sp>
        <p:nvSpPr>
          <p:cNvPr id="774" name="Google Shape;774;p69"/>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775" name="Google Shape;775;p69" descr="A black background with blue text&#10;&#10;Description automatically generated"/>
          <p:cNvPicPr preferRelativeResize="0"/>
          <p:nvPr/>
        </p:nvPicPr>
        <p:blipFill rotWithShape="1">
          <a:blip r:embed="rId4">
            <a:alphaModFix/>
          </a:blip>
          <a:srcRect/>
          <a:stretch/>
        </p:blipFill>
        <p:spPr>
          <a:xfrm>
            <a:off x="0" y="6315889"/>
            <a:ext cx="2937753" cy="542111"/>
          </a:xfrm>
          <a:prstGeom prst="rect">
            <a:avLst/>
          </a:prstGeom>
          <a:solidFill>
            <a:schemeClr val="lt1"/>
          </a:solidFill>
          <a:ln>
            <a:noFill/>
          </a:ln>
        </p:spPr>
      </p:pic>
      <p:sp>
        <p:nvSpPr>
          <p:cNvPr id="776" name="Google Shape;776;p69"/>
          <p:cNvSpPr/>
          <p:nvPr/>
        </p:nvSpPr>
        <p:spPr>
          <a:xfrm rot="5400000" flipH="1">
            <a:off x="9308104" y="213516"/>
            <a:ext cx="2454900" cy="2454900"/>
          </a:xfrm>
          <a:prstGeom prst="flowChartConnector">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777" name="Google Shape;777;p69"/>
          <p:cNvPicPr preferRelativeResize="0"/>
          <p:nvPr/>
        </p:nvPicPr>
        <p:blipFill rotWithShape="1">
          <a:blip r:embed="rId5">
            <a:alphaModFix/>
          </a:blip>
          <a:srcRect l="30850" t="22785" r="37844" b="42180"/>
          <a:stretch/>
        </p:blipFill>
        <p:spPr>
          <a:xfrm>
            <a:off x="9274050" y="213525"/>
            <a:ext cx="2523000" cy="2692500"/>
          </a:xfrm>
          <a:prstGeom prst="ellipse">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70"/>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83" name="Google Shape;783;p70"/>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84" name="Google Shape;784;p70"/>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5" name="Google Shape;785;p70"/>
          <p:cNvSpPr txBox="1"/>
          <p:nvPr/>
        </p:nvSpPr>
        <p:spPr>
          <a:xfrm>
            <a:off x="4043350" y="282275"/>
            <a:ext cx="39246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400" b="1">
                <a:solidFill>
                  <a:schemeClr val="lt1"/>
                </a:solidFill>
                <a:latin typeface="Montserrat"/>
                <a:ea typeface="Montserrat"/>
                <a:cs typeface="Montserrat"/>
                <a:sym typeface="Montserrat"/>
              </a:rPr>
              <a:t>Research Gap</a:t>
            </a:r>
            <a:endParaRPr sz="3400" b="1">
              <a:solidFill>
                <a:schemeClr val="lt1"/>
              </a:solidFill>
              <a:latin typeface="Montserrat"/>
              <a:ea typeface="Montserrat"/>
              <a:cs typeface="Montserrat"/>
              <a:sym typeface="Montserrat"/>
            </a:endParaRPr>
          </a:p>
        </p:txBody>
      </p:sp>
      <p:pic>
        <p:nvPicPr>
          <p:cNvPr id="786" name="Google Shape;786;p70"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787" name="Google Shape;787;p70"/>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788" name="Google Shape;788;p70"/>
          <p:cNvSpPr txBox="1"/>
          <p:nvPr/>
        </p:nvSpPr>
        <p:spPr>
          <a:xfrm>
            <a:off x="954050" y="1207750"/>
            <a:ext cx="9791400" cy="47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a:solidFill>
                  <a:schemeClr val="lt1"/>
                </a:solidFill>
                <a:latin typeface="Montserrat"/>
                <a:ea typeface="Montserrat"/>
                <a:cs typeface="Montserrat"/>
                <a:sym typeface="Montserrat"/>
              </a:rPr>
              <a:t>extensive research on tomato disease diagnosis, which mostly concentrates on human inspection and simple image processing techniques.</a:t>
            </a:r>
            <a:endParaRPr sz="1800">
              <a:solidFill>
                <a:schemeClr val="lt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US" sz="1800">
                <a:solidFill>
                  <a:schemeClr val="lt1"/>
                </a:solidFill>
                <a:latin typeface="Montserrat"/>
                <a:ea typeface="Montserrat"/>
                <a:cs typeface="Montserrat"/>
                <a:sym typeface="Montserrat"/>
              </a:rPr>
              <a:t>Traditional methods rely on farmers' eye inspection, which is error-prone and frequently causes delayed disease response.</a:t>
            </a:r>
            <a:endParaRPr sz="1800">
              <a:solidFill>
                <a:schemeClr val="lt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US" sz="1800">
                <a:solidFill>
                  <a:schemeClr val="lt1"/>
                </a:solidFill>
                <a:latin typeface="Montserrat"/>
                <a:ea typeface="Montserrat"/>
                <a:cs typeface="Montserrat"/>
                <a:sym typeface="Montserrat"/>
              </a:rPr>
              <a:t>While most current research focuses on specific illnesses, there are no complete solutions that combine automated, real-time disease detection and severity evaluation.</a:t>
            </a:r>
            <a:endParaRPr sz="1800">
              <a:solidFill>
                <a:schemeClr val="lt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US" sz="1800">
                <a:solidFill>
                  <a:schemeClr val="lt1"/>
                </a:solidFill>
                <a:latin typeface="Montserrat"/>
                <a:ea typeface="Montserrat"/>
                <a:cs typeface="Montserrat"/>
                <a:sym typeface="Montserrat"/>
              </a:rPr>
              <a:t>The suggested system addresses this gap by providing:</a:t>
            </a:r>
            <a:endParaRPr sz="1800">
              <a:solidFill>
                <a:schemeClr val="lt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Image processing done automatically to identify diseases early.</a:t>
            </a: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Multiple tomato illnesses are identified in real time using machine learning algorithms.</a:t>
            </a: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The objectives of this approach are to decrease crop loss, enhance disease control, and give tomato growers a scalable tool.</a:t>
            </a:r>
            <a:endParaRPr sz="1800">
              <a:solidFill>
                <a:schemeClr val="lt1"/>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7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94" name="Google Shape;794;p7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95" name="Google Shape;795;p7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6" name="Google Shape;796;p71"/>
          <p:cNvSpPr txBox="1"/>
          <p:nvPr/>
        </p:nvSpPr>
        <p:spPr>
          <a:xfrm>
            <a:off x="4027475"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Research Problem</a:t>
            </a:r>
            <a:endParaRPr sz="3400" b="1">
              <a:solidFill>
                <a:schemeClr val="lt1"/>
              </a:solidFill>
              <a:latin typeface="Montserrat"/>
              <a:ea typeface="Montserrat"/>
              <a:cs typeface="Montserrat"/>
              <a:sym typeface="Montserrat"/>
            </a:endParaRPr>
          </a:p>
        </p:txBody>
      </p:sp>
      <p:pic>
        <p:nvPicPr>
          <p:cNvPr id="797" name="Google Shape;797;p71"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798" name="Google Shape;798;p71"/>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799" name="Google Shape;799;p71"/>
          <p:cNvSpPr txBox="1"/>
          <p:nvPr/>
        </p:nvSpPr>
        <p:spPr>
          <a:xfrm>
            <a:off x="861550" y="1247400"/>
            <a:ext cx="9804600" cy="4490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How to find a optimum solution for identify diseases apart from each other accurately?</a:t>
            </a:r>
            <a:endParaRPr sz="18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Evaluate the severity of identified disease ?</a:t>
            </a:r>
            <a:endParaRPr sz="1800">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To what extent may early-stage tomato illnesses be identified using machine learning and image processing?</a:t>
            </a:r>
            <a:endParaRPr sz="1800">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800">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pic>
        <p:nvPicPr>
          <p:cNvPr id="800" name="Google Shape;800;p71"/>
          <p:cNvPicPr preferRelativeResize="0"/>
          <p:nvPr/>
        </p:nvPicPr>
        <p:blipFill>
          <a:blip r:embed="rId4">
            <a:alphaModFix/>
          </a:blip>
          <a:stretch>
            <a:fillRect/>
          </a:stretch>
        </p:blipFill>
        <p:spPr>
          <a:xfrm>
            <a:off x="7940524" y="3417350"/>
            <a:ext cx="2458599" cy="27875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8"/>
          <p:cNvSpPr/>
          <p:nvPr/>
        </p:nvSpPr>
        <p:spPr>
          <a:xfrm rot="4028482" flipH="1">
            <a:off x="4819641" y="6032882"/>
            <a:ext cx="1168464" cy="1168464"/>
          </a:xfrm>
          <a:prstGeom prst="flowChartConnector">
            <a:avLst/>
          </a:prstGeom>
          <a:solidFill>
            <a:srgbClr val="DE5740">
              <a:alpha val="49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78" name="Google Shape;178;p18"/>
          <p:cNvSpPr/>
          <p:nvPr/>
        </p:nvSpPr>
        <p:spPr>
          <a:xfrm rot="4028317" flipH="1">
            <a:off x="315834" y="206595"/>
            <a:ext cx="1773731" cy="1773731"/>
          </a:xfrm>
          <a:prstGeom prst="flowChartConnector">
            <a:avLst/>
          </a:pr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79" name="Google Shape;179;p18"/>
          <p:cNvSpPr/>
          <p:nvPr/>
        </p:nvSpPr>
        <p:spPr>
          <a:xfrm rot="4028391" flipH="1">
            <a:off x="1741859" y="699987"/>
            <a:ext cx="786907" cy="786907"/>
          </a:xfrm>
          <a:prstGeom prst="flowChartConnector">
            <a:avLst/>
          </a:prstGeom>
          <a:solidFill>
            <a:srgbClr val="DE5740">
              <a:alpha val="49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80" name="Google Shape;180;p18"/>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81" name="Google Shape;181;p18"/>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182" name="Google Shape;182;p18"/>
          <p:cNvPicPr preferRelativeResize="0"/>
          <p:nvPr/>
        </p:nvPicPr>
        <p:blipFill>
          <a:blip r:embed="rId4">
            <a:alphaModFix/>
          </a:blip>
          <a:stretch>
            <a:fillRect/>
          </a:stretch>
        </p:blipFill>
        <p:spPr>
          <a:xfrm>
            <a:off x="10327728" y="4890588"/>
            <a:ext cx="2338612" cy="2338612"/>
          </a:xfrm>
          <a:prstGeom prst="rect">
            <a:avLst/>
          </a:prstGeom>
          <a:noFill/>
          <a:ln>
            <a:noFill/>
          </a:ln>
        </p:spPr>
      </p:pic>
      <p:sp>
        <p:nvSpPr>
          <p:cNvPr id="183" name="Google Shape;183;p18"/>
          <p:cNvSpPr txBox="1"/>
          <p:nvPr/>
        </p:nvSpPr>
        <p:spPr>
          <a:xfrm>
            <a:off x="4227075" y="489125"/>
            <a:ext cx="40992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System Diagram</a:t>
            </a:r>
            <a:endParaRPr sz="3400" b="1">
              <a:solidFill>
                <a:schemeClr val="lt1"/>
              </a:solidFill>
              <a:latin typeface="Montserrat"/>
              <a:ea typeface="Montserrat"/>
              <a:cs typeface="Montserrat"/>
              <a:sym typeface="Montserrat"/>
            </a:endParaRPr>
          </a:p>
        </p:txBody>
      </p:sp>
      <p:sp>
        <p:nvSpPr>
          <p:cNvPr id="184" name="Google Shape;184;p18"/>
          <p:cNvSpPr/>
          <p:nvPr/>
        </p:nvSpPr>
        <p:spPr>
          <a:xfrm rot="4028317" flipH="1">
            <a:off x="751884" y="2651170"/>
            <a:ext cx="1773731" cy="1773731"/>
          </a:xfrm>
          <a:prstGeom prst="flowChartConnector">
            <a:avLst/>
          </a:pr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185" name="Google Shape;185;p18"/>
          <p:cNvPicPr preferRelativeResize="0"/>
          <p:nvPr/>
        </p:nvPicPr>
        <p:blipFill>
          <a:blip r:embed="rId5">
            <a:alphaModFix/>
          </a:blip>
          <a:stretch>
            <a:fillRect/>
          </a:stretch>
        </p:blipFill>
        <p:spPr>
          <a:xfrm>
            <a:off x="1401850" y="1248801"/>
            <a:ext cx="8633534" cy="51380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7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06" name="Google Shape;806;p7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07" name="Google Shape;807;p7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72"/>
          <p:cNvSpPr txBox="1"/>
          <p:nvPr/>
        </p:nvSpPr>
        <p:spPr>
          <a:xfrm>
            <a:off x="2646088" y="349700"/>
            <a:ext cx="6744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Specific and Sub Objectives</a:t>
            </a:r>
            <a:endParaRPr sz="3400" b="1">
              <a:solidFill>
                <a:schemeClr val="lt1"/>
              </a:solidFill>
              <a:latin typeface="Montserrat"/>
              <a:ea typeface="Montserrat"/>
              <a:cs typeface="Montserrat"/>
              <a:sym typeface="Montserrat"/>
            </a:endParaRPr>
          </a:p>
        </p:txBody>
      </p:sp>
      <p:pic>
        <p:nvPicPr>
          <p:cNvPr id="809" name="Google Shape;809;p72"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810" name="Google Shape;810;p72"/>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811" name="Google Shape;811;p72"/>
          <p:cNvSpPr txBox="1"/>
          <p:nvPr/>
        </p:nvSpPr>
        <p:spPr>
          <a:xfrm>
            <a:off x="465125" y="1168100"/>
            <a:ext cx="10055700" cy="4681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Improve Disease Detection and Management in Tomato Farming</a:t>
            </a:r>
            <a:endParaRPr sz="1800">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8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Create an automated system that can identify and categorize tomato illnesses early on using machine learning and image processing.</a:t>
            </a:r>
            <a:endParaRPr sz="18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Evaluate how well the system works to improve overall disease control for tomato growers and reduce crop loss.</a:t>
            </a:r>
            <a:endParaRPr sz="1800">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7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17" name="Google Shape;817;p7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18" name="Google Shape;818;p7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9" name="Google Shape;819;p73"/>
          <p:cNvSpPr txBox="1"/>
          <p:nvPr/>
        </p:nvSpPr>
        <p:spPr>
          <a:xfrm>
            <a:off x="584745" y="1182175"/>
            <a:ext cx="37917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Montserrat"/>
                <a:ea typeface="Montserrat"/>
                <a:cs typeface="Montserrat"/>
                <a:sym typeface="Montserrat"/>
              </a:rPr>
              <a:t>Sub Objectives</a:t>
            </a:r>
            <a:endParaRPr sz="2500" b="1">
              <a:solidFill>
                <a:schemeClr val="lt1"/>
              </a:solidFill>
              <a:latin typeface="Montserrat"/>
              <a:ea typeface="Montserrat"/>
              <a:cs typeface="Montserrat"/>
              <a:sym typeface="Montserrat"/>
            </a:endParaRPr>
          </a:p>
        </p:txBody>
      </p:sp>
      <p:pic>
        <p:nvPicPr>
          <p:cNvPr id="820" name="Google Shape;820;p73"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821" name="Google Shape;821;p73"/>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822" name="Google Shape;822;p73"/>
          <p:cNvSpPr txBox="1"/>
          <p:nvPr/>
        </p:nvSpPr>
        <p:spPr>
          <a:xfrm>
            <a:off x="636900" y="2172350"/>
            <a:ext cx="9130800" cy="3554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Design and Development of the Disease Detection System</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Testing and Validation of the Disease Detection System</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Mobile Application Integration</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Real-Time Decision Support for Farmers</a:t>
            </a:r>
            <a:endParaRPr sz="1800">
              <a:solidFill>
                <a:schemeClr val="lt1"/>
              </a:solidFill>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7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28" name="Google Shape;828;p7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29" name="Google Shape;829;p7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74"/>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System Overview</a:t>
            </a:r>
            <a:endParaRPr sz="3400" b="1">
              <a:solidFill>
                <a:schemeClr val="lt1"/>
              </a:solidFill>
              <a:latin typeface="Montserrat"/>
              <a:ea typeface="Montserrat"/>
              <a:cs typeface="Montserrat"/>
              <a:sym typeface="Montserrat"/>
            </a:endParaRPr>
          </a:p>
        </p:txBody>
      </p:sp>
      <p:pic>
        <p:nvPicPr>
          <p:cNvPr id="831" name="Google Shape;831;p74"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832" name="Google Shape;832;p74"/>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833" name="Google Shape;833;p74"/>
          <p:cNvSpPr/>
          <p:nvPr/>
        </p:nvSpPr>
        <p:spPr>
          <a:xfrm>
            <a:off x="1218325" y="1139600"/>
            <a:ext cx="8734500" cy="4716600"/>
          </a:xfrm>
          <a:prstGeom prst="roundRect">
            <a:avLst>
              <a:gd name="adj"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834" name="Google Shape;834;p74"/>
          <p:cNvPicPr preferRelativeResize="0"/>
          <p:nvPr/>
        </p:nvPicPr>
        <p:blipFill>
          <a:blip r:embed="rId4">
            <a:alphaModFix/>
          </a:blip>
          <a:stretch>
            <a:fillRect/>
          </a:stretch>
        </p:blipFill>
        <p:spPr>
          <a:xfrm>
            <a:off x="1634150" y="3863187"/>
            <a:ext cx="1447524" cy="1447524"/>
          </a:xfrm>
          <a:prstGeom prst="rect">
            <a:avLst/>
          </a:prstGeom>
          <a:noFill/>
          <a:ln>
            <a:noFill/>
          </a:ln>
        </p:spPr>
      </p:pic>
      <p:sp>
        <p:nvSpPr>
          <p:cNvPr id="835" name="Google Shape;835;p74"/>
          <p:cNvSpPr/>
          <p:nvPr/>
        </p:nvSpPr>
        <p:spPr>
          <a:xfrm>
            <a:off x="3319325" y="1460600"/>
            <a:ext cx="6405600" cy="4074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836" name="Google Shape;836;p74"/>
          <p:cNvPicPr preferRelativeResize="0"/>
          <p:nvPr/>
        </p:nvPicPr>
        <p:blipFill rotWithShape="1">
          <a:blip r:embed="rId5">
            <a:alphaModFix/>
          </a:blip>
          <a:srcRect l="27491" t="13903" r="26727" b="14205"/>
          <a:stretch/>
        </p:blipFill>
        <p:spPr>
          <a:xfrm>
            <a:off x="4889788" y="3922362"/>
            <a:ext cx="620900" cy="975000"/>
          </a:xfrm>
          <a:prstGeom prst="rect">
            <a:avLst/>
          </a:prstGeom>
          <a:noFill/>
          <a:ln>
            <a:noFill/>
          </a:ln>
        </p:spPr>
      </p:pic>
      <p:cxnSp>
        <p:nvCxnSpPr>
          <p:cNvPr id="837" name="Google Shape;837;p74"/>
          <p:cNvCxnSpPr/>
          <p:nvPr/>
        </p:nvCxnSpPr>
        <p:spPr>
          <a:xfrm>
            <a:off x="3008449" y="4492524"/>
            <a:ext cx="1095300" cy="0"/>
          </a:xfrm>
          <a:prstGeom prst="straightConnector1">
            <a:avLst/>
          </a:prstGeom>
          <a:noFill/>
          <a:ln w="9525" cap="flat" cmpd="sng">
            <a:solidFill>
              <a:schemeClr val="dk2"/>
            </a:solidFill>
            <a:prstDash val="solid"/>
            <a:round/>
            <a:headEnd type="none" w="med" len="med"/>
            <a:tailEnd type="triangle" w="med" len="med"/>
          </a:ln>
        </p:spPr>
      </p:cxnSp>
      <p:cxnSp>
        <p:nvCxnSpPr>
          <p:cNvPr id="838" name="Google Shape;838;p74"/>
          <p:cNvCxnSpPr/>
          <p:nvPr/>
        </p:nvCxnSpPr>
        <p:spPr>
          <a:xfrm rot="10800000">
            <a:off x="2982488" y="4730350"/>
            <a:ext cx="1147200" cy="0"/>
          </a:xfrm>
          <a:prstGeom prst="straightConnector1">
            <a:avLst/>
          </a:prstGeom>
          <a:noFill/>
          <a:ln w="9525" cap="flat" cmpd="sng">
            <a:solidFill>
              <a:schemeClr val="dk2"/>
            </a:solidFill>
            <a:prstDash val="solid"/>
            <a:round/>
            <a:headEnd type="none" w="med" len="med"/>
            <a:tailEnd type="triangle" w="med" len="med"/>
          </a:ln>
        </p:spPr>
      </p:cxnSp>
      <p:sp>
        <p:nvSpPr>
          <p:cNvPr id="839" name="Google Shape;839;p74"/>
          <p:cNvSpPr/>
          <p:nvPr/>
        </p:nvSpPr>
        <p:spPr>
          <a:xfrm>
            <a:off x="6911275" y="1791000"/>
            <a:ext cx="2721600" cy="2254500"/>
          </a:xfrm>
          <a:prstGeom prst="rect">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840" name="Google Shape;840;p74"/>
          <p:cNvSpPr/>
          <p:nvPr/>
        </p:nvSpPr>
        <p:spPr>
          <a:xfrm>
            <a:off x="1421600" y="1489938"/>
            <a:ext cx="1560900" cy="1678200"/>
          </a:xfrm>
          <a:prstGeom prst="rect">
            <a:avLst/>
          </a:prstGeom>
          <a:solidFill>
            <a:srgbClr val="FCE5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cxnSp>
        <p:nvCxnSpPr>
          <p:cNvPr id="841" name="Google Shape;841;p74"/>
          <p:cNvCxnSpPr/>
          <p:nvPr/>
        </p:nvCxnSpPr>
        <p:spPr>
          <a:xfrm>
            <a:off x="6041024" y="2252024"/>
            <a:ext cx="668400" cy="0"/>
          </a:xfrm>
          <a:prstGeom prst="straightConnector1">
            <a:avLst/>
          </a:prstGeom>
          <a:noFill/>
          <a:ln w="9525" cap="flat" cmpd="sng">
            <a:solidFill>
              <a:schemeClr val="dk2"/>
            </a:solidFill>
            <a:prstDash val="solid"/>
            <a:round/>
            <a:headEnd type="none" w="med" len="med"/>
            <a:tailEnd type="triangle" w="med" len="med"/>
          </a:ln>
        </p:spPr>
      </p:cxnSp>
      <p:cxnSp>
        <p:nvCxnSpPr>
          <p:cNvPr id="842" name="Google Shape;842;p74"/>
          <p:cNvCxnSpPr/>
          <p:nvPr/>
        </p:nvCxnSpPr>
        <p:spPr>
          <a:xfrm rot="10800000">
            <a:off x="6079275" y="2504950"/>
            <a:ext cx="685200" cy="0"/>
          </a:xfrm>
          <a:prstGeom prst="straightConnector1">
            <a:avLst/>
          </a:prstGeom>
          <a:noFill/>
          <a:ln w="9525" cap="flat" cmpd="sng">
            <a:solidFill>
              <a:schemeClr val="dk2"/>
            </a:solidFill>
            <a:prstDash val="solid"/>
            <a:round/>
            <a:headEnd type="none" w="med" len="med"/>
            <a:tailEnd type="triangle" w="med" len="med"/>
          </a:ln>
        </p:spPr>
      </p:cxnSp>
      <p:cxnSp>
        <p:nvCxnSpPr>
          <p:cNvPr id="843" name="Google Shape;843;p74"/>
          <p:cNvCxnSpPr/>
          <p:nvPr/>
        </p:nvCxnSpPr>
        <p:spPr>
          <a:xfrm>
            <a:off x="5146459" y="3224275"/>
            <a:ext cx="0" cy="764400"/>
          </a:xfrm>
          <a:prstGeom prst="straightConnector1">
            <a:avLst/>
          </a:prstGeom>
          <a:noFill/>
          <a:ln w="9525" cap="flat" cmpd="sng">
            <a:solidFill>
              <a:schemeClr val="dk2"/>
            </a:solidFill>
            <a:prstDash val="solid"/>
            <a:round/>
            <a:headEnd type="none" w="med" len="med"/>
            <a:tailEnd type="triangle" w="med" len="med"/>
          </a:ln>
        </p:spPr>
      </p:cxnSp>
      <p:cxnSp>
        <p:nvCxnSpPr>
          <p:cNvPr id="844" name="Google Shape;844;p74"/>
          <p:cNvCxnSpPr/>
          <p:nvPr/>
        </p:nvCxnSpPr>
        <p:spPr>
          <a:xfrm rot="10800000" flipH="1">
            <a:off x="1636100" y="2848063"/>
            <a:ext cx="1131900" cy="9900"/>
          </a:xfrm>
          <a:prstGeom prst="straightConnector1">
            <a:avLst/>
          </a:prstGeom>
          <a:noFill/>
          <a:ln w="19050" cap="flat" cmpd="sng">
            <a:solidFill>
              <a:schemeClr val="dk2"/>
            </a:solidFill>
            <a:prstDash val="solid"/>
            <a:round/>
            <a:headEnd type="none" w="med" len="med"/>
            <a:tailEnd type="none" w="med" len="med"/>
          </a:ln>
        </p:spPr>
      </p:cxnSp>
      <p:cxnSp>
        <p:nvCxnSpPr>
          <p:cNvPr id="845" name="Google Shape;845;p74"/>
          <p:cNvCxnSpPr/>
          <p:nvPr/>
        </p:nvCxnSpPr>
        <p:spPr>
          <a:xfrm>
            <a:off x="1639700" y="1929800"/>
            <a:ext cx="1124700" cy="7500"/>
          </a:xfrm>
          <a:prstGeom prst="straightConnector1">
            <a:avLst/>
          </a:prstGeom>
          <a:noFill/>
          <a:ln w="19050" cap="flat" cmpd="sng">
            <a:solidFill>
              <a:schemeClr val="dk2"/>
            </a:solidFill>
            <a:prstDash val="solid"/>
            <a:round/>
            <a:headEnd type="none" w="med" len="med"/>
            <a:tailEnd type="none" w="med" len="med"/>
          </a:ln>
        </p:spPr>
      </p:cxnSp>
      <p:sp>
        <p:nvSpPr>
          <p:cNvPr id="846" name="Google Shape;846;p74"/>
          <p:cNvSpPr/>
          <p:nvPr/>
        </p:nvSpPr>
        <p:spPr>
          <a:xfrm>
            <a:off x="7129063" y="1929800"/>
            <a:ext cx="2286000" cy="14139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847" name="Google Shape;847;p74"/>
          <p:cNvPicPr preferRelativeResize="0"/>
          <p:nvPr/>
        </p:nvPicPr>
        <p:blipFill>
          <a:blip r:embed="rId6">
            <a:alphaModFix/>
          </a:blip>
          <a:stretch>
            <a:fillRect/>
          </a:stretch>
        </p:blipFill>
        <p:spPr>
          <a:xfrm>
            <a:off x="2189872" y="1929800"/>
            <a:ext cx="792626" cy="433005"/>
          </a:xfrm>
          <a:prstGeom prst="rect">
            <a:avLst/>
          </a:prstGeom>
          <a:noFill/>
          <a:ln>
            <a:noFill/>
          </a:ln>
        </p:spPr>
      </p:pic>
      <p:cxnSp>
        <p:nvCxnSpPr>
          <p:cNvPr id="848" name="Google Shape;848;p74"/>
          <p:cNvCxnSpPr/>
          <p:nvPr/>
        </p:nvCxnSpPr>
        <p:spPr>
          <a:xfrm>
            <a:off x="3109562" y="2329049"/>
            <a:ext cx="1095300" cy="0"/>
          </a:xfrm>
          <a:prstGeom prst="straightConnector1">
            <a:avLst/>
          </a:prstGeom>
          <a:noFill/>
          <a:ln w="9525" cap="flat" cmpd="sng">
            <a:solidFill>
              <a:schemeClr val="dk2"/>
            </a:solidFill>
            <a:prstDash val="solid"/>
            <a:round/>
            <a:headEnd type="none" w="med" len="med"/>
            <a:tailEnd type="triangle" w="med" len="med"/>
          </a:ln>
        </p:spPr>
      </p:cxnSp>
      <p:sp>
        <p:nvSpPr>
          <p:cNvPr id="849" name="Google Shape;849;p74"/>
          <p:cNvSpPr/>
          <p:nvPr/>
        </p:nvSpPr>
        <p:spPr>
          <a:xfrm>
            <a:off x="7358450" y="2056750"/>
            <a:ext cx="621000" cy="896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850" name="Google Shape;850;p74"/>
          <p:cNvSpPr/>
          <p:nvPr/>
        </p:nvSpPr>
        <p:spPr>
          <a:xfrm>
            <a:off x="8628475" y="2056750"/>
            <a:ext cx="621000" cy="896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851" name="Google Shape;851;p74"/>
          <p:cNvSpPr txBox="1"/>
          <p:nvPr/>
        </p:nvSpPr>
        <p:spPr>
          <a:xfrm>
            <a:off x="7915788" y="3614550"/>
            <a:ext cx="7926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latin typeface="Montserrat"/>
                <a:ea typeface="Montserrat"/>
                <a:cs typeface="Montserrat"/>
                <a:sym typeface="Montserrat"/>
              </a:rPr>
              <a:t>Backend</a:t>
            </a:r>
            <a:endParaRPr sz="1000">
              <a:solidFill>
                <a:schemeClr val="dk1"/>
              </a:solidFill>
              <a:latin typeface="Montserrat"/>
              <a:ea typeface="Montserrat"/>
              <a:cs typeface="Montserrat"/>
              <a:sym typeface="Montserrat"/>
            </a:endParaRPr>
          </a:p>
        </p:txBody>
      </p:sp>
      <p:sp>
        <p:nvSpPr>
          <p:cNvPr id="852" name="Google Shape;852;p74"/>
          <p:cNvSpPr txBox="1"/>
          <p:nvPr/>
        </p:nvSpPr>
        <p:spPr>
          <a:xfrm>
            <a:off x="7979450" y="3035900"/>
            <a:ext cx="7926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latin typeface="Montserrat"/>
                <a:ea typeface="Montserrat"/>
                <a:cs typeface="Montserrat"/>
                <a:sym typeface="Montserrat"/>
              </a:rPr>
              <a:t>Flask</a:t>
            </a:r>
            <a:endParaRPr sz="1000">
              <a:solidFill>
                <a:schemeClr val="dk1"/>
              </a:solidFill>
              <a:latin typeface="Montserrat"/>
              <a:ea typeface="Montserrat"/>
              <a:cs typeface="Montserrat"/>
              <a:sym typeface="Montserrat"/>
            </a:endParaRPr>
          </a:p>
        </p:txBody>
      </p:sp>
      <p:sp>
        <p:nvSpPr>
          <p:cNvPr id="853" name="Google Shape;853;p74"/>
          <p:cNvSpPr/>
          <p:nvPr/>
        </p:nvSpPr>
        <p:spPr>
          <a:xfrm>
            <a:off x="4422650" y="1663375"/>
            <a:ext cx="1560900" cy="1560900"/>
          </a:xfrm>
          <a:prstGeom prst="ellipse">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854" name="Google Shape;854;p74"/>
          <p:cNvPicPr preferRelativeResize="0"/>
          <p:nvPr/>
        </p:nvPicPr>
        <p:blipFill>
          <a:blip r:embed="rId7">
            <a:alphaModFix/>
          </a:blip>
          <a:stretch>
            <a:fillRect/>
          </a:stretch>
        </p:blipFill>
        <p:spPr>
          <a:xfrm>
            <a:off x="4546372" y="1704925"/>
            <a:ext cx="1248225" cy="1248225"/>
          </a:xfrm>
          <a:prstGeom prst="rect">
            <a:avLst/>
          </a:prstGeom>
          <a:noFill/>
          <a:ln>
            <a:noFill/>
          </a:ln>
        </p:spPr>
      </p:pic>
      <p:pic>
        <p:nvPicPr>
          <p:cNvPr id="855" name="Google Shape;855;p74"/>
          <p:cNvPicPr preferRelativeResize="0"/>
          <p:nvPr/>
        </p:nvPicPr>
        <p:blipFill>
          <a:blip r:embed="rId8">
            <a:alphaModFix/>
          </a:blip>
          <a:stretch>
            <a:fillRect/>
          </a:stretch>
        </p:blipFill>
        <p:spPr>
          <a:xfrm>
            <a:off x="1634149" y="1929800"/>
            <a:ext cx="792600" cy="1106895"/>
          </a:xfrm>
          <a:prstGeom prst="rect">
            <a:avLst/>
          </a:prstGeom>
          <a:noFill/>
          <a:ln>
            <a:noFill/>
          </a:ln>
        </p:spPr>
      </p:pic>
      <p:cxnSp>
        <p:nvCxnSpPr>
          <p:cNvPr id="856" name="Google Shape;856;p74"/>
          <p:cNvCxnSpPr>
            <a:stCxn id="849" idx="3"/>
            <a:endCxn id="850" idx="1"/>
          </p:cNvCxnSpPr>
          <p:nvPr/>
        </p:nvCxnSpPr>
        <p:spPr>
          <a:xfrm>
            <a:off x="7979450" y="2504950"/>
            <a:ext cx="648900" cy="0"/>
          </a:xfrm>
          <a:prstGeom prst="straightConnector1">
            <a:avLst/>
          </a:prstGeom>
          <a:noFill/>
          <a:ln w="9525" cap="flat" cmpd="sng">
            <a:solidFill>
              <a:schemeClr val="dk2"/>
            </a:solidFill>
            <a:prstDash val="solid"/>
            <a:round/>
            <a:headEnd type="none" w="med" len="med"/>
            <a:tailEnd type="triangle" w="med" len="med"/>
          </a:ln>
        </p:spPr>
      </p:cxnSp>
      <p:sp>
        <p:nvSpPr>
          <p:cNvPr id="857" name="Google Shape;857;p74"/>
          <p:cNvSpPr/>
          <p:nvPr/>
        </p:nvSpPr>
        <p:spPr>
          <a:xfrm>
            <a:off x="2933438" y="2703912"/>
            <a:ext cx="1447500" cy="14475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cxnSp>
        <p:nvCxnSpPr>
          <p:cNvPr id="858" name="Google Shape;858;p74"/>
          <p:cNvCxnSpPr>
            <a:stCxn id="855" idx="3"/>
            <a:endCxn id="857" idx="0"/>
          </p:cNvCxnSpPr>
          <p:nvPr/>
        </p:nvCxnSpPr>
        <p:spPr>
          <a:xfrm>
            <a:off x="2426750" y="2483248"/>
            <a:ext cx="1230300" cy="220800"/>
          </a:xfrm>
          <a:prstGeom prst="straightConnector1">
            <a:avLst/>
          </a:prstGeom>
          <a:noFill/>
          <a:ln w="9525" cap="flat" cmpd="sng">
            <a:solidFill>
              <a:schemeClr val="dk2"/>
            </a:solidFill>
            <a:prstDash val="solid"/>
            <a:round/>
            <a:headEnd type="none" w="med" len="med"/>
            <a:tailEnd type="none" w="med" len="med"/>
          </a:ln>
        </p:spPr>
      </p:cxnSp>
      <p:cxnSp>
        <p:nvCxnSpPr>
          <p:cNvPr id="859" name="Google Shape;859;p74"/>
          <p:cNvCxnSpPr>
            <a:stCxn id="855" idx="3"/>
            <a:endCxn id="857" idx="2"/>
          </p:cNvCxnSpPr>
          <p:nvPr/>
        </p:nvCxnSpPr>
        <p:spPr>
          <a:xfrm>
            <a:off x="2426750" y="2483248"/>
            <a:ext cx="506700" cy="944400"/>
          </a:xfrm>
          <a:prstGeom prst="straightConnector1">
            <a:avLst/>
          </a:prstGeom>
          <a:noFill/>
          <a:ln w="9525" cap="flat" cmpd="sng">
            <a:solidFill>
              <a:schemeClr val="dk2"/>
            </a:solidFill>
            <a:prstDash val="solid"/>
            <a:round/>
            <a:headEnd type="none" w="med" len="med"/>
            <a:tailEnd type="none" w="med" len="med"/>
          </a:ln>
        </p:spPr>
      </p:cxnSp>
      <p:pic>
        <p:nvPicPr>
          <p:cNvPr id="860" name="Google Shape;860;p74"/>
          <p:cNvPicPr preferRelativeResize="0"/>
          <p:nvPr/>
        </p:nvPicPr>
        <p:blipFill rotWithShape="1">
          <a:blip r:embed="rId9">
            <a:alphaModFix/>
          </a:blip>
          <a:srcRect b="3781"/>
          <a:stretch/>
        </p:blipFill>
        <p:spPr>
          <a:xfrm>
            <a:off x="2954302" y="2718914"/>
            <a:ext cx="1447500" cy="1417500"/>
          </a:xfrm>
          <a:prstGeom prst="ellipse">
            <a:avLst/>
          </a:prstGeom>
          <a:noFill/>
          <a:ln w="19050" cap="flat" cmpd="sng">
            <a:solidFill>
              <a:schemeClr val="dk1"/>
            </a:solidFill>
            <a:prstDash val="solid"/>
            <a:round/>
            <a:headEnd type="none" w="sm" len="sm"/>
            <a:tailEnd type="none" w="sm" len="sm"/>
          </a:ln>
        </p:spPr>
      </p:pic>
      <p:sp>
        <p:nvSpPr>
          <p:cNvPr id="861" name="Google Shape;861;p74"/>
          <p:cNvSpPr txBox="1"/>
          <p:nvPr/>
        </p:nvSpPr>
        <p:spPr>
          <a:xfrm>
            <a:off x="4803954" y="4923875"/>
            <a:ext cx="10785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latin typeface="Montserrat"/>
                <a:ea typeface="Montserrat"/>
                <a:cs typeface="Montserrat"/>
                <a:sym typeface="Montserrat"/>
              </a:rPr>
              <a:t>user interface</a:t>
            </a:r>
            <a:endParaRPr sz="1000">
              <a:solidFill>
                <a:schemeClr val="dk1"/>
              </a:solidFill>
              <a:latin typeface="Montserrat"/>
              <a:ea typeface="Montserrat"/>
              <a:cs typeface="Montserrat"/>
              <a:sym typeface="Montserrat"/>
            </a:endParaRPr>
          </a:p>
        </p:txBody>
      </p:sp>
      <p:sp>
        <p:nvSpPr>
          <p:cNvPr id="862" name="Google Shape;862;p74"/>
          <p:cNvSpPr txBox="1"/>
          <p:nvPr/>
        </p:nvSpPr>
        <p:spPr>
          <a:xfrm>
            <a:off x="6222858" y="1929800"/>
            <a:ext cx="4491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latin typeface="Montserrat"/>
                <a:ea typeface="Montserrat"/>
                <a:cs typeface="Montserrat"/>
                <a:sym typeface="Montserrat"/>
              </a:rPr>
              <a:t>ISP</a:t>
            </a:r>
            <a:endParaRPr sz="1000">
              <a:solidFill>
                <a:schemeClr val="dk1"/>
              </a:solidFill>
              <a:latin typeface="Montserrat"/>
              <a:ea typeface="Montserrat"/>
              <a:cs typeface="Montserrat"/>
              <a:sym typeface="Montserrat"/>
            </a:endParaRPr>
          </a:p>
        </p:txBody>
      </p:sp>
      <p:pic>
        <p:nvPicPr>
          <p:cNvPr id="863" name="Google Shape;863;p74"/>
          <p:cNvPicPr preferRelativeResize="0"/>
          <p:nvPr/>
        </p:nvPicPr>
        <p:blipFill rotWithShape="1">
          <a:blip r:embed="rId10">
            <a:alphaModFix/>
          </a:blip>
          <a:srcRect l="15214" t="19286" r="15214" b="19311"/>
          <a:stretch/>
        </p:blipFill>
        <p:spPr>
          <a:xfrm>
            <a:off x="7522100" y="2237600"/>
            <a:ext cx="348754" cy="307800"/>
          </a:xfrm>
          <a:prstGeom prst="rect">
            <a:avLst/>
          </a:prstGeom>
          <a:solidFill>
            <a:schemeClr val="lt1"/>
          </a:solidFill>
          <a:ln>
            <a:noFill/>
          </a:ln>
        </p:spPr>
      </p:pic>
      <p:sp>
        <p:nvSpPr>
          <p:cNvPr id="864" name="Google Shape;864;p74"/>
          <p:cNvSpPr txBox="1"/>
          <p:nvPr/>
        </p:nvSpPr>
        <p:spPr>
          <a:xfrm>
            <a:off x="5087999" y="5513775"/>
            <a:ext cx="12483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latin typeface="Montserrat"/>
                <a:ea typeface="Montserrat"/>
                <a:cs typeface="Montserrat"/>
                <a:sym typeface="Montserrat"/>
              </a:rPr>
              <a:t>My component</a:t>
            </a:r>
            <a:endParaRPr sz="1000">
              <a:solidFill>
                <a:schemeClr val="dk1"/>
              </a:solidFill>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7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70" name="Google Shape;870;p7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71" name="Google Shape;871;p7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75"/>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Completed Tasks</a:t>
            </a:r>
            <a:endParaRPr sz="3400" b="1">
              <a:solidFill>
                <a:schemeClr val="lt1"/>
              </a:solidFill>
              <a:latin typeface="Montserrat"/>
              <a:ea typeface="Montserrat"/>
              <a:cs typeface="Montserrat"/>
              <a:sym typeface="Montserrat"/>
            </a:endParaRPr>
          </a:p>
        </p:txBody>
      </p:sp>
      <p:pic>
        <p:nvPicPr>
          <p:cNvPr id="873" name="Google Shape;873;p75"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874" name="Google Shape;874;p75"/>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875" name="Google Shape;875;p75"/>
          <p:cNvSpPr txBox="1"/>
          <p:nvPr/>
        </p:nvSpPr>
        <p:spPr>
          <a:xfrm>
            <a:off x="636900" y="2172350"/>
            <a:ext cx="9130800" cy="3554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understanding the sub components.</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find proper datasets</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Study about ML models suitable</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Augmente dataset</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Train models using datasets</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Fine tune and add to the flask server</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build the pipline</a:t>
            </a:r>
            <a:endParaRPr sz="1800">
              <a:solidFill>
                <a:schemeClr val="lt1"/>
              </a:solidFill>
              <a:latin typeface="Montserrat"/>
              <a:ea typeface="Montserrat"/>
              <a:cs typeface="Montserrat"/>
              <a:sym typeface="Montserrat"/>
            </a:endParaRPr>
          </a:p>
        </p:txBody>
      </p:sp>
      <p:pic>
        <p:nvPicPr>
          <p:cNvPr id="876" name="Google Shape;876;p75"/>
          <p:cNvPicPr preferRelativeResize="0"/>
          <p:nvPr/>
        </p:nvPicPr>
        <p:blipFill>
          <a:blip r:embed="rId4">
            <a:alphaModFix/>
          </a:blip>
          <a:stretch>
            <a:fillRect/>
          </a:stretch>
        </p:blipFill>
        <p:spPr>
          <a:xfrm>
            <a:off x="5485475" y="197273"/>
            <a:ext cx="6463475" cy="64634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76"/>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82" name="Google Shape;882;p7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83" name="Google Shape;883;p76"/>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4" name="Google Shape;884;p76"/>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In progress Tasks</a:t>
            </a:r>
            <a:endParaRPr sz="3400" b="1">
              <a:solidFill>
                <a:schemeClr val="lt1"/>
              </a:solidFill>
              <a:latin typeface="Montserrat"/>
              <a:ea typeface="Montserrat"/>
              <a:cs typeface="Montserrat"/>
              <a:sym typeface="Montserrat"/>
            </a:endParaRPr>
          </a:p>
        </p:txBody>
      </p:sp>
      <p:pic>
        <p:nvPicPr>
          <p:cNvPr id="885" name="Google Shape;885;p76"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886" name="Google Shape;886;p76"/>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887" name="Google Shape;887;p76"/>
          <p:cNvSpPr txBox="1"/>
          <p:nvPr/>
        </p:nvSpPr>
        <p:spPr>
          <a:xfrm>
            <a:off x="636900" y="2172350"/>
            <a:ext cx="9130800" cy="3554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Annotating a dataset for train a severity identification model using YOLO.</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Design UI elements for mobile app</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Finalizing models.</a:t>
            </a:r>
            <a:endParaRPr sz="1800">
              <a:solidFill>
                <a:schemeClr val="lt1"/>
              </a:solidFill>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7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93" name="Google Shape;893;p7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94" name="Google Shape;894;p77"/>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95" name="Google Shape;895;p77"/>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Tasks to DO</a:t>
            </a:r>
            <a:endParaRPr sz="3400" b="1">
              <a:solidFill>
                <a:schemeClr val="lt1"/>
              </a:solidFill>
              <a:latin typeface="Montserrat"/>
              <a:ea typeface="Montserrat"/>
              <a:cs typeface="Montserrat"/>
              <a:sym typeface="Montserrat"/>
            </a:endParaRPr>
          </a:p>
        </p:txBody>
      </p:sp>
      <p:pic>
        <p:nvPicPr>
          <p:cNvPr id="896" name="Google Shape;896;p77"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897" name="Google Shape;897;p77"/>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898" name="Google Shape;898;p77"/>
          <p:cNvSpPr txBox="1"/>
          <p:nvPr/>
        </p:nvSpPr>
        <p:spPr>
          <a:xfrm>
            <a:off x="636900" y="2172350"/>
            <a:ext cx="9130800" cy="3554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Implement React mobile app for the frontend.</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Integrate all components.</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Host the backend server in cloud platform.</a:t>
            </a:r>
            <a:endParaRPr sz="1800">
              <a:solidFill>
                <a:schemeClr val="lt1"/>
              </a:solidFill>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78"/>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04" name="Google Shape;904;p78"/>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05" name="Google Shape;905;p78"/>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06" name="Google Shape;906;p78"/>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Implementation</a:t>
            </a:r>
            <a:endParaRPr sz="3400" b="1">
              <a:solidFill>
                <a:schemeClr val="lt1"/>
              </a:solidFill>
              <a:latin typeface="Montserrat"/>
              <a:ea typeface="Montserrat"/>
              <a:cs typeface="Montserrat"/>
              <a:sym typeface="Montserrat"/>
            </a:endParaRPr>
          </a:p>
        </p:txBody>
      </p:sp>
      <p:pic>
        <p:nvPicPr>
          <p:cNvPr id="907" name="Google Shape;907;p78"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908" name="Google Shape;908;p78"/>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909" name="Google Shape;909;p78"/>
          <p:cNvPicPr preferRelativeResize="0"/>
          <p:nvPr/>
        </p:nvPicPr>
        <p:blipFill>
          <a:blip r:embed="rId4">
            <a:alphaModFix/>
          </a:blip>
          <a:stretch>
            <a:fillRect/>
          </a:stretch>
        </p:blipFill>
        <p:spPr>
          <a:xfrm>
            <a:off x="4220550" y="1689700"/>
            <a:ext cx="6335598" cy="4023900"/>
          </a:xfrm>
          <a:prstGeom prst="rect">
            <a:avLst/>
          </a:prstGeom>
          <a:noFill/>
          <a:ln>
            <a:noFill/>
          </a:ln>
        </p:spPr>
      </p:pic>
      <p:sp>
        <p:nvSpPr>
          <p:cNvPr id="910" name="Google Shape;910;p78"/>
          <p:cNvSpPr txBox="1"/>
          <p:nvPr/>
        </p:nvSpPr>
        <p:spPr>
          <a:xfrm>
            <a:off x="331250" y="2501225"/>
            <a:ext cx="3307500" cy="1139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Train the model</a:t>
            </a:r>
            <a:endParaRPr sz="3400" b="1">
              <a:solidFill>
                <a:schemeClr val="lt1"/>
              </a:solidFill>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79"/>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16" name="Google Shape;916;p79"/>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17" name="Google Shape;917;p79"/>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8" name="Google Shape;918;p79"/>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Implementation</a:t>
            </a:r>
            <a:endParaRPr sz="3400" b="1">
              <a:solidFill>
                <a:schemeClr val="lt1"/>
              </a:solidFill>
              <a:latin typeface="Montserrat"/>
              <a:ea typeface="Montserrat"/>
              <a:cs typeface="Montserrat"/>
              <a:sym typeface="Montserrat"/>
            </a:endParaRPr>
          </a:p>
        </p:txBody>
      </p:sp>
      <p:pic>
        <p:nvPicPr>
          <p:cNvPr id="919" name="Google Shape;919;p79"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920" name="Google Shape;920;p79"/>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921" name="Google Shape;921;p79"/>
          <p:cNvSpPr txBox="1"/>
          <p:nvPr/>
        </p:nvSpPr>
        <p:spPr>
          <a:xfrm>
            <a:off x="331250" y="2501225"/>
            <a:ext cx="3307500" cy="1139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Fine tune the model</a:t>
            </a:r>
            <a:endParaRPr sz="3400" b="1">
              <a:solidFill>
                <a:schemeClr val="lt1"/>
              </a:solidFill>
              <a:latin typeface="Montserrat"/>
              <a:ea typeface="Montserrat"/>
              <a:cs typeface="Montserrat"/>
              <a:sym typeface="Montserrat"/>
            </a:endParaRPr>
          </a:p>
        </p:txBody>
      </p:sp>
      <p:pic>
        <p:nvPicPr>
          <p:cNvPr id="922" name="Google Shape;922;p79"/>
          <p:cNvPicPr preferRelativeResize="0"/>
          <p:nvPr/>
        </p:nvPicPr>
        <p:blipFill>
          <a:blip r:embed="rId4">
            <a:alphaModFix/>
          </a:blip>
          <a:stretch>
            <a:fillRect/>
          </a:stretch>
        </p:blipFill>
        <p:spPr>
          <a:xfrm>
            <a:off x="4634875" y="1603938"/>
            <a:ext cx="5868674" cy="38708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80"/>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28" name="Google Shape;928;p80"/>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29" name="Google Shape;929;p80"/>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0" name="Google Shape;930;p80"/>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Implementation</a:t>
            </a:r>
            <a:endParaRPr sz="3400" b="1">
              <a:solidFill>
                <a:schemeClr val="lt1"/>
              </a:solidFill>
              <a:latin typeface="Montserrat"/>
              <a:ea typeface="Montserrat"/>
              <a:cs typeface="Montserrat"/>
              <a:sym typeface="Montserrat"/>
            </a:endParaRPr>
          </a:p>
        </p:txBody>
      </p:sp>
      <p:pic>
        <p:nvPicPr>
          <p:cNvPr id="931" name="Google Shape;931;p80"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932" name="Google Shape;932;p80"/>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933" name="Google Shape;933;p80"/>
          <p:cNvSpPr txBox="1"/>
          <p:nvPr/>
        </p:nvSpPr>
        <p:spPr>
          <a:xfrm>
            <a:off x="331250" y="2501225"/>
            <a:ext cx="3307500" cy="1139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Testing the model</a:t>
            </a:r>
            <a:endParaRPr sz="3400" b="1">
              <a:solidFill>
                <a:schemeClr val="lt1"/>
              </a:solidFill>
              <a:latin typeface="Montserrat"/>
              <a:ea typeface="Montserrat"/>
              <a:cs typeface="Montserrat"/>
              <a:sym typeface="Montserrat"/>
            </a:endParaRPr>
          </a:p>
        </p:txBody>
      </p:sp>
      <p:pic>
        <p:nvPicPr>
          <p:cNvPr id="934" name="Google Shape;934;p80"/>
          <p:cNvPicPr preferRelativeResize="0"/>
          <p:nvPr/>
        </p:nvPicPr>
        <p:blipFill>
          <a:blip r:embed="rId4">
            <a:alphaModFix/>
          </a:blip>
          <a:stretch>
            <a:fillRect/>
          </a:stretch>
        </p:blipFill>
        <p:spPr>
          <a:xfrm>
            <a:off x="4183038" y="1500925"/>
            <a:ext cx="6386150" cy="40956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8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40" name="Google Shape;940;p8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41" name="Google Shape;941;p8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2" name="Google Shape;942;p81"/>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Implementation</a:t>
            </a:r>
            <a:endParaRPr sz="3400" b="1">
              <a:solidFill>
                <a:schemeClr val="lt1"/>
              </a:solidFill>
              <a:latin typeface="Montserrat"/>
              <a:ea typeface="Montserrat"/>
              <a:cs typeface="Montserrat"/>
              <a:sym typeface="Montserrat"/>
            </a:endParaRPr>
          </a:p>
        </p:txBody>
      </p:sp>
      <p:pic>
        <p:nvPicPr>
          <p:cNvPr id="943" name="Google Shape;943;p81"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944" name="Google Shape;944;p81"/>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945" name="Google Shape;945;p81"/>
          <p:cNvSpPr txBox="1"/>
          <p:nvPr/>
        </p:nvSpPr>
        <p:spPr>
          <a:xfrm>
            <a:off x="331250" y="2501225"/>
            <a:ext cx="3307500" cy="1139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Testing the model</a:t>
            </a:r>
            <a:endParaRPr sz="3400" b="1">
              <a:solidFill>
                <a:schemeClr val="lt1"/>
              </a:solidFill>
              <a:latin typeface="Montserrat"/>
              <a:ea typeface="Montserrat"/>
              <a:cs typeface="Montserrat"/>
              <a:sym typeface="Montserrat"/>
            </a:endParaRPr>
          </a:p>
        </p:txBody>
      </p:sp>
      <p:pic>
        <p:nvPicPr>
          <p:cNvPr id="946" name="Google Shape;946;p81"/>
          <p:cNvPicPr preferRelativeResize="0"/>
          <p:nvPr/>
        </p:nvPicPr>
        <p:blipFill>
          <a:blip r:embed="rId4">
            <a:alphaModFix/>
          </a:blip>
          <a:stretch>
            <a:fillRect/>
          </a:stretch>
        </p:blipFill>
        <p:spPr>
          <a:xfrm>
            <a:off x="4420875" y="1557350"/>
            <a:ext cx="6148324" cy="4033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alpha val="92941"/>
          </a:schemeClr>
        </a:solidFill>
        <a:effectLst/>
      </p:bgPr>
    </p:bg>
    <p:spTree>
      <p:nvGrpSpPr>
        <p:cNvPr id="1" name="Shape 189"/>
        <p:cNvGrpSpPr/>
        <p:nvPr/>
      </p:nvGrpSpPr>
      <p:grpSpPr>
        <a:xfrm>
          <a:off x="0" y="0"/>
          <a:ext cx="0" cy="0"/>
          <a:chOff x="0" y="0"/>
          <a:chExt cx="0" cy="0"/>
        </a:xfrm>
      </p:grpSpPr>
      <p:sp>
        <p:nvSpPr>
          <p:cNvPr id="190" name="Google Shape;190;p19"/>
          <p:cNvSpPr/>
          <p:nvPr/>
        </p:nvSpPr>
        <p:spPr>
          <a:xfrm>
            <a:off x="11709352" y="5191103"/>
            <a:ext cx="483023" cy="983403"/>
          </a:xfrm>
          <a:custGeom>
            <a:avLst/>
            <a:gdLst/>
            <a:ahLst/>
            <a:cxnLst/>
            <a:rect l="l" t="t" r="r" b="b"/>
            <a:pathLst>
              <a:path w="724534" h="1475104" extrusionOk="0">
                <a:moveTo>
                  <a:pt x="0" y="736633"/>
                </a:moveTo>
                <a:lnTo>
                  <a:pt x="1559" y="688097"/>
                </a:lnTo>
                <a:lnTo>
                  <a:pt x="6174" y="640410"/>
                </a:lnTo>
                <a:lnTo>
                  <a:pt x="13748" y="593671"/>
                </a:lnTo>
                <a:lnTo>
                  <a:pt x="24183" y="547974"/>
                </a:lnTo>
                <a:lnTo>
                  <a:pt x="37384" y="503416"/>
                </a:lnTo>
                <a:lnTo>
                  <a:pt x="53254" y="460094"/>
                </a:lnTo>
                <a:lnTo>
                  <a:pt x="71696" y="418103"/>
                </a:lnTo>
                <a:lnTo>
                  <a:pt x="92614" y="377540"/>
                </a:lnTo>
                <a:lnTo>
                  <a:pt x="115911" y="338501"/>
                </a:lnTo>
                <a:lnTo>
                  <a:pt x="141491" y="301083"/>
                </a:lnTo>
                <a:lnTo>
                  <a:pt x="169257" y="265381"/>
                </a:lnTo>
                <a:lnTo>
                  <a:pt x="199112" y="231492"/>
                </a:lnTo>
                <a:lnTo>
                  <a:pt x="230960" y="199512"/>
                </a:lnTo>
                <a:lnTo>
                  <a:pt x="264704" y="169537"/>
                </a:lnTo>
                <a:lnTo>
                  <a:pt x="300248" y="141664"/>
                </a:lnTo>
                <a:lnTo>
                  <a:pt x="337495" y="115989"/>
                </a:lnTo>
                <a:lnTo>
                  <a:pt x="376349" y="92608"/>
                </a:lnTo>
                <a:lnTo>
                  <a:pt x="416712" y="71617"/>
                </a:lnTo>
                <a:lnTo>
                  <a:pt x="458489" y="53112"/>
                </a:lnTo>
                <a:lnTo>
                  <a:pt x="501583" y="37191"/>
                </a:lnTo>
                <a:lnTo>
                  <a:pt x="545897" y="23948"/>
                </a:lnTo>
                <a:lnTo>
                  <a:pt x="591335" y="13481"/>
                </a:lnTo>
                <a:lnTo>
                  <a:pt x="637800" y="5885"/>
                </a:lnTo>
                <a:lnTo>
                  <a:pt x="685195" y="1257"/>
                </a:lnTo>
                <a:lnTo>
                  <a:pt x="723970" y="0"/>
                </a:lnTo>
                <a:lnTo>
                  <a:pt x="723970" y="1474513"/>
                </a:lnTo>
                <a:lnTo>
                  <a:pt x="685195" y="1473251"/>
                </a:lnTo>
                <a:lnTo>
                  <a:pt x="637800" y="1468606"/>
                </a:lnTo>
                <a:lnTo>
                  <a:pt x="591335" y="1460983"/>
                </a:lnTo>
                <a:lnTo>
                  <a:pt x="545897" y="1450480"/>
                </a:lnTo>
                <a:lnTo>
                  <a:pt x="501583" y="1437193"/>
                </a:lnTo>
                <a:lnTo>
                  <a:pt x="458489" y="1421220"/>
                </a:lnTo>
                <a:lnTo>
                  <a:pt x="416712" y="1402658"/>
                </a:lnTo>
                <a:lnTo>
                  <a:pt x="376349" y="1381605"/>
                </a:lnTo>
                <a:lnTo>
                  <a:pt x="337495" y="1358156"/>
                </a:lnTo>
                <a:lnTo>
                  <a:pt x="300248" y="1332410"/>
                </a:lnTo>
                <a:lnTo>
                  <a:pt x="264704" y="1304464"/>
                </a:lnTo>
                <a:lnTo>
                  <a:pt x="230960" y="1274416"/>
                </a:lnTo>
                <a:lnTo>
                  <a:pt x="199112" y="1242361"/>
                </a:lnTo>
                <a:lnTo>
                  <a:pt x="169257" y="1208398"/>
                </a:lnTo>
                <a:lnTo>
                  <a:pt x="141491" y="1172623"/>
                </a:lnTo>
                <a:lnTo>
                  <a:pt x="115911" y="1135134"/>
                </a:lnTo>
                <a:lnTo>
                  <a:pt x="92614" y="1096028"/>
                </a:lnTo>
                <a:lnTo>
                  <a:pt x="71696" y="1055402"/>
                </a:lnTo>
                <a:lnTo>
                  <a:pt x="53254" y="1013354"/>
                </a:lnTo>
                <a:lnTo>
                  <a:pt x="37384" y="969980"/>
                </a:lnTo>
                <a:lnTo>
                  <a:pt x="24183" y="925379"/>
                </a:lnTo>
                <a:lnTo>
                  <a:pt x="13748" y="879646"/>
                </a:lnTo>
                <a:lnTo>
                  <a:pt x="6174" y="832879"/>
                </a:lnTo>
                <a:lnTo>
                  <a:pt x="1559" y="785176"/>
                </a:lnTo>
                <a:lnTo>
                  <a:pt x="0" y="736633"/>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91" name="Google Shape;191;p19"/>
          <p:cNvSpPr/>
          <p:nvPr/>
        </p:nvSpPr>
        <p:spPr>
          <a:xfrm>
            <a:off x="958470" y="4744575"/>
            <a:ext cx="791633" cy="329777"/>
          </a:xfrm>
          <a:custGeom>
            <a:avLst/>
            <a:gdLst/>
            <a:ahLst/>
            <a:cxnLst/>
            <a:rect l="l" t="t" r="r" b="b"/>
            <a:pathLst>
              <a:path w="1187450" h="494665" extrusionOk="0">
                <a:moveTo>
                  <a:pt x="1187284" y="247294"/>
                </a:moveTo>
                <a:lnTo>
                  <a:pt x="1182255" y="197446"/>
                </a:lnTo>
                <a:lnTo>
                  <a:pt x="1167841" y="151028"/>
                </a:lnTo>
                <a:lnTo>
                  <a:pt x="1145044" y="109029"/>
                </a:lnTo>
                <a:lnTo>
                  <a:pt x="1114856" y="72428"/>
                </a:lnTo>
                <a:lnTo>
                  <a:pt x="1078255" y="42240"/>
                </a:lnTo>
                <a:lnTo>
                  <a:pt x="1036243" y="19431"/>
                </a:lnTo>
                <a:lnTo>
                  <a:pt x="989825" y="5029"/>
                </a:lnTo>
                <a:lnTo>
                  <a:pt x="939990" y="0"/>
                </a:lnTo>
                <a:lnTo>
                  <a:pt x="890155" y="5029"/>
                </a:lnTo>
                <a:lnTo>
                  <a:pt x="843737" y="19431"/>
                </a:lnTo>
                <a:lnTo>
                  <a:pt x="801738" y="42240"/>
                </a:lnTo>
                <a:lnTo>
                  <a:pt x="766813" y="71043"/>
                </a:lnTo>
                <a:lnTo>
                  <a:pt x="731901" y="42240"/>
                </a:lnTo>
                <a:lnTo>
                  <a:pt x="689889" y="19431"/>
                </a:lnTo>
                <a:lnTo>
                  <a:pt x="643470" y="5029"/>
                </a:lnTo>
                <a:lnTo>
                  <a:pt x="593636" y="0"/>
                </a:lnTo>
                <a:lnTo>
                  <a:pt x="543801" y="5029"/>
                </a:lnTo>
                <a:lnTo>
                  <a:pt x="497382" y="19431"/>
                </a:lnTo>
                <a:lnTo>
                  <a:pt x="455383" y="42240"/>
                </a:lnTo>
                <a:lnTo>
                  <a:pt x="420458" y="71056"/>
                </a:lnTo>
                <a:lnTo>
                  <a:pt x="385546" y="42240"/>
                </a:lnTo>
                <a:lnTo>
                  <a:pt x="343535" y="19431"/>
                </a:lnTo>
                <a:lnTo>
                  <a:pt x="297116" y="5029"/>
                </a:lnTo>
                <a:lnTo>
                  <a:pt x="247281" y="0"/>
                </a:lnTo>
                <a:lnTo>
                  <a:pt x="197446" y="5029"/>
                </a:lnTo>
                <a:lnTo>
                  <a:pt x="151028" y="19431"/>
                </a:lnTo>
                <a:lnTo>
                  <a:pt x="109029" y="42240"/>
                </a:lnTo>
                <a:lnTo>
                  <a:pt x="72428" y="72428"/>
                </a:lnTo>
                <a:lnTo>
                  <a:pt x="42240" y="109029"/>
                </a:lnTo>
                <a:lnTo>
                  <a:pt x="19431" y="151028"/>
                </a:lnTo>
                <a:lnTo>
                  <a:pt x="5029" y="197446"/>
                </a:lnTo>
                <a:lnTo>
                  <a:pt x="0" y="247281"/>
                </a:lnTo>
                <a:lnTo>
                  <a:pt x="5029" y="297129"/>
                </a:lnTo>
                <a:lnTo>
                  <a:pt x="19431" y="343547"/>
                </a:lnTo>
                <a:lnTo>
                  <a:pt x="42240" y="385546"/>
                </a:lnTo>
                <a:lnTo>
                  <a:pt x="72428" y="422148"/>
                </a:lnTo>
                <a:lnTo>
                  <a:pt x="109029" y="452335"/>
                </a:lnTo>
                <a:lnTo>
                  <a:pt x="151028" y="475132"/>
                </a:lnTo>
                <a:lnTo>
                  <a:pt x="197446" y="489546"/>
                </a:lnTo>
                <a:lnTo>
                  <a:pt x="247281" y="494576"/>
                </a:lnTo>
                <a:lnTo>
                  <a:pt x="297116" y="489546"/>
                </a:lnTo>
                <a:lnTo>
                  <a:pt x="343535" y="475132"/>
                </a:lnTo>
                <a:lnTo>
                  <a:pt x="385546" y="452335"/>
                </a:lnTo>
                <a:lnTo>
                  <a:pt x="420458" y="423532"/>
                </a:lnTo>
                <a:lnTo>
                  <a:pt x="455383" y="452335"/>
                </a:lnTo>
                <a:lnTo>
                  <a:pt x="497382" y="475132"/>
                </a:lnTo>
                <a:lnTo>
                  <a:pt x="543801" y="489546"/>
                </a:lnTo>
                <a:lnTo>
                  <a:pt x="593636" y="494576"/>
                </a:lnTo>
                <a:lnTo>
                  <a:pt x="643470" y="489546"/>
                </a:lnTo>
                <a:lnTo>
                  <a:pt x="689889" y="475132"/>
                </a:lnTo>
                <a:lnTo>
                  <a:pt x="731901" y="452335"/>
                </a:lnTo>
                <a:lnTo>
                  <a:pt x="766813" y="423545"/>
                </a:lnTo>
                <a:lnTo>
                  <a:pt x="801738" y="452335"/>
                </a:lnTo>
                <a:lnTo>
                  <a:pt x="843737" y="475132"/>
                </a:lnTo>
                <a:lnTo>
                  <a:pt x="890155" y="489546"/>
                </a:lnTo>
                <a:lnTo>
                  <a:pt x="939990" y="494576"/>
                </a:lnTo>
                <a:lnTo>
                  <a:pt x="989825" y="489546"/>
                </a:lnTo>
                <a:lnTo>
                  <a:pt x="1036243" y="475132"/>
                </a:lnTo>
                <a:lnTo>
                  <a:pt x="1078255" y="452335"/>
                </a:lnTo>
                <a:lnTo>
                  <a:pt x="1114856" y="422148"/>
                </a:lnTo>
                <a:lnTo>
                  <a:pt x="1145044" y="385546"/>
                </a:lnTo>
                <a:lnTo>
                  <a:pt x="1167841" y="343547"/>
                </a:lnTo>
                <a:lnTo>
                  <a:pt x="1182255" y="297129"/>
                </a:lnTo>
                <a:lnTo>
                  <a:pt x="1187284" y="247294"/>
                </a:lnTo>
                <a:close/>
              </a:path>
            </a:pathLst>
          </a:custGeom>
          <a:solidFill>
            <a:srgbClr val="4B8F36">
              <a:alpha val="4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pic>
        <p:nvPicPr>
          <p:cNvPr id="192" name="Google Shape;192;p19"/>
          <p:cNvPicPr preferRelativeResize="0"/>
          <p:nvPr/>
        </p:nvPicPr>
        <p:blipFill rotWithShape="1">
          <a:blip r:embed="rId3">
            <a:alphaModFix amt="31000"/>
          </a:blip>
          <a:srcRect t="19343" b="19343"/>
          <a:stretch/>
        </p:blipFill>
        <p:spPr>
          <a:xfrm>
            <a:off x="0" y="0"/>
            <a:ext cx="12191999" cy="4204822"/>
          </a:xfrm>
          <a:prstGeom prst="rect">
            <a:avLst/>
          </a:prstGeom>
          <a:noFill/>
          <a:ln>
            <a:noFill/>
          </a:ln>
        </p:spPr>
      </p:pic>
      <p:sp>
        <p:nvSpPr>
          <p:cNvPr id="193" name="Google Shape;193;p19"/>
          <p:cNvSpPr/>
          <p:nvPr/>
        </p:nvSpPr>
        <p:spPr>
          <a:xfrm>
            <a:off x="2816050" y="2719425"/>
            <a:ext cx="6704337" cy="2134395"/>
          </a:xfrm>
          <a:custGeom>
            <a:avLst/>
            <a:gdLst/>
            <a:ahLst/>
            <a:cxnLst/>
            <a:rect l="l" t="t" r="r" b="b"/>
            <a:pathLst>
              <a:path w="8513444" h="4665345" extrusionOk="0">
                <a:moveTo>
                  <a:pt x="8199452" y="4664816"/>
                </a:moveTo>
                <a:lnTo>
                  <a:pt x="316678" y="4664816"/>
                </a:lnTo>
                <a:lnTo>
                  <a:pt x="277489" y="4657406"/>
                </a:lnTo>
                <a:lnTo>
                  <a:pt x="235140" y="4643848"/>
                </a:lnTo>
                <a:lnTo>
                  <a:pt x="195169" y="4625471"/>
                </a:lnTo>
                <a:lnTo>
                  <a:pt x="157926" y="4602624"/>
                </a:lnTo>
                <a:lnTo>
                  <a:pt x="123759" y="4575654"/>
                </a:lnTo>
                <a:lnTo>
                  <a:pt x="93017" y="4544912"/>
                </a:lnTo>
                <a:lnTo>
                  <a:pt x="66047" y="4510745"/>
                </a:lnTo>
                <a:lnTo>
                  <a:pt x="43200" y="4473502"/>
                </a:lnTo>
                <a:lnTo>
                  <a:pt x="24822" y="4433531"/>
                </a:lnTo>
                <a:lnTo>
                  <a:pt x="11264" y="4391182"/>
                </a:lnTo>
                <a:lnTo>
                  <a:pt x="2874" y="4346803"/>
                </a:lnTo>
                <a:lnTo>
                  <a:pt x="0" y="4300742"/>
                </a:lnTo>
                <a:lnTo>
                  <a:pt x="0" y="367928"/>
                </a:lnTo>
                <a:lnTo>
                  <a:pt x="2874" y="321868"/>
                </a:lnTo>
                <a:lnTo>
                  <a:pt x="11264" y="277488"/>
                </a:lnTo>
                <a:lnTo>
                  <a:pt x="24822" y="235139"/>
                </a:lnTo>
                <a:lnTo>
                  <a:pt x="43200" y="195169"/>
                </a:lnTo>
                <a:lnTo>
                  <a:pt x="66047" y="157926"/>
                </a:lnTo>
                <a:lnTo>
                  <a:pt x="93017" y="123759"/>
                </a:lnTo>
                <a:lnTo>
                  <a:pt x="123759" y="93016"/>
                </a:lnTo>
                <a:lnTo>
                  <a:pt x="157926" y="66047"/>
                </a:lnTo>
                <a:lnTo>
                  <a:pt x="195169" y="43199"/>
                </a:lnTo>
                <a:lnTo>
                  <a:pt x="235140" y="24822"/>
                </a:lnTo>
                <a:lnTo>
                  <a:pt x="277489" y="11264"/>
                </a:lnTo>
                <a:lnTo>
                  <a:pt x="321868" y="2874"/>
                </a:lnTo>
                <a:lnTo>
                  <a:pt x="367924" y="0"/>
                </a:lnTo>
                <a:lnTo>
                  <a:pt x="8148206" y="0"/>
                </a:lnTo>
                <a:lnTo>
                  <a:pt x="8194262" y="2874"/>
                </a:lnTo>
                <a:lnTo>
                  <a:pt x="8238641" y="11264"/>
                </a:lnTo>
                <a:lnTo>
                  <a:pt x="8280990" y="24822"/>
                </a:lnTo>
                <a:lnTo>
                  <a:pt x="8320961" y="43199"/>
                </a:lnTo>
                <a:lnTo>
                  <a:pt x="8358204" y="66047"/>
                </a:lnTo>
                <a:lnTo>
                  <a:pt x="8392371" y="93016"/>
                </a:lnTo>
                <a:lnTo>
                  <a:pt x="8423113" y="123759"/>
                </a:lnTo>
                <a:lnTo>
                  <a:pt x="8450083" y="157926"/>
                </a:lnTo>
                <a:lnTo>
                  <a:pt x="8472930" y="195169"/>
                </a:lnTo>
                <a:lnTo>
                  <a:pt x="8491307" y="235139"/>
                </a:lnTo>
                <a:lnTo>
                  <a:pt x="8504865" y="277488"/>
                </a:lnTo>
                <a:lnTo>
                  <a:pt x="8513054" y="320800"/>
                </a:lnTo>
                <a:lnTo>
                  <a:pt x="8513054" y="4347871"/>
                </a:lnTo>
                <a:lnTo>
                  <a:pt x="8504865" y="4391182"/>
                </a:lnTo>
                <a:lnTo>
                  <a:pt x="8491307" y="4433531"/>
                </a:lnTo>
                <a:lnTo>
                  <a:pt x="8472930" y="4473502"/>
                </a:lnTo>
                <a:lnTo>
                  <a:pt x="8450083" y="4510745"/>
                </a:lnTo>
                <a:lnTo>
                  <a:pt x="8423113" y="4544912"/>
                </a:lnTo>
                <a:lnTo>
                  <a:pt x="8392371" y="4575654"/>
                </a:lnTo>
                <a:lnTo>
                  <a:pt x="8358204" y="4602624"/>
                </a:lnTo>
                <a:lnTo>
                  <a:pt x="8320961" y="4625471"/>
                </a:lnTo>
                <a:lnTo>
                  <a:pt x="8280990" y="4643848"/>
                </a:lnTo>
                <a:lnTo>
                  <a:pt x="8238641" y="4657406"/>
                </a:lnTo>
                <a:lnTo>
                  <a:pt x="8199452" y="4664816"/>
                </a:lnTo>
                <a:close/>
              </a:path>
            </a:pathLst>
          </a:custGeom>
          <a:solidFill>
            <a:srgbClr val="4B8F36">
              <a:alpha val="8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grpSp>
        <p:nvGrpSpPr>
          <p:cNvPr id="194" name="Google Shape;194;p19"/>
          <p:cNvGrpSpPr/>
          <p:nvPr/>
        </p:nvGrpSpPr>
        <p:grpSpPr>
          <a:xfrm>
            <a:off x="3040113" y="3003000"/>
            <a:ext cx="6256200" cy="1438700"/>
            <a:chOff x="5498314" y="3710353"/>
            <a:chExt cx="6256200" cy="1438700"/>
          </a:xfrm>
        </p:grpSpPr>
        <p:sp>
          <p:nvSpPr>
            <p:cNvPr id="195" name="Google Shape;195;p19"/>
            <p:cNvSpPr txBox="1"/>
            <p:nvPr/>
          </p:nvSpPr>
          <p:spPr>
            <a:xfrm>
              <a:off x="5498314" y="3710353"/>
              <a:ext cx="6256200" cy="554100"/>
            </a:xfrm>
            <a:prstGeom prst="rect">
              <a:avLst/>
            </a:prstGeom>
            <a:noFill/>
            <a:ln>
              <a:noFill/>
            </a:ln>
          </p:spPr>
          <p:txBody>
            <a:bodyPr spcFirstLastPara="1" wrap="square" lIns="91425" tIns="45700" rIns="91425" bIns="45700" anchor="t" anchorCtr="0">
              <a:spAutoFit/>
            </a:bodyPr>
            <a:lstStyle/>
            <a:p>
              <a:pPr marL="0" lvl="0" indent="0" algn="ctr" rtl="0">
                <a:lnSpc>
                  <a:spcPct val="167950"/>
                </a:lnSpc>
                <a:spcBef>
                  <a:spcPts val="0"/>
                </a:spcBef>
                <a:spcAft>
                  <a:spcPts val="0"/>
                </a:spcAft>
                <a:buClr>
                  <a:schemeClr val="dk1"/>
                </a:buClr>
                <a:buFont typeface="Arial"/>
                <a:buNone/>
              </a:pPr>
              <a:r>
                <a:rPr lang="en-US" sz="3000" b="1">
                  <a:solidFill>
                    <a:schemeClr val="lt1"/>
                  </a:solidFill>
                  <a:latin typeface="Calibri"/>
                  <a:ea typeface="Calibri"/>
                  <a:cs typeface="Calibri"/>
                  <a:sym typeface="Calibri"/>
                </a:rPr>
                <a:t>IT 21013164| Samarasinghe G.D.M.J</a:t>
              </a:r>
              <a:endParaRPr sz="3000" b="1">
                <a:solidFill>
                  <a:schemeClr val="lt1"/>
                </a:solidFill>
                <a:latin typeface="Montserrat"/>
                <a:ea typeface="Montserrat"/>
                <a:cs typeface="Montserrat"/>
                <a:sym typeface="Montserrat"/>
              </a:endParaRPr>
            </a:p>
          </p:txBody>
        </p:sp>
        <p:sp>
          <p:nvSpPr>
            <p:cNvPr id="196" name="Google Shape;196;p19"/>
            <p:cNvSpPr txBox="1"/>
            <p:nvPr/>
          </p:nvSpPr>
          <p:spPr>
            <a:xfrm>
              <a:off x="5498322" y="4502553"/>
              <a:ext cx="55341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BSc. (Hons) Degree in Information Technology Specialization in Information Technology</a:t>
              </a:r>
              <a:endParaRPr sz="1800">
                <a:solidFill>
                  <a:schemeClr val="lt1"/>
                </a:solidFill>
                <a:latin typeface="Montserrat"/>
                <a:ea typeface="Montserrat"/>
                <a:cs typeface="Montserrat"/>
                <a:sym typeface="Montserrat"/>
              </a:endParaRPr>
            </a:p>
          </p:txBody>
        </p:sp>
      </p:grpSp>
      <p:sp>
        <p:nvSpPr>
          <p:cNvPr id="197" name="Google Shape;197;p19"/>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Samarasinghe G.D.M.J</a:t>
            </a:r>
            <a:r>
              <a:rPr lang="en-US" sz="2000" b="1">
                <a:solidFill>
                  <a:schemeClr val="lt1"/>
                </a:solidFill>
                <a:latin typeface="Calibri"/>
                <a:ea typeface="Calibri"/>
                <a:cs typeface="Calibri"/>
                <a:sym typeface="Calibri"/>
              </a:rPr>
              <a:t>| 24-25J-377</a:t>
            </a:r>
            <a:endParaRPr/>
          </a:p>
        </p:txBody>
      </p:sp>
      <p:pic>
        <p:nvPicPr>
          <p:cNvPr id="198" name="Google Shape;198;p19" descr="A black background with blue text&#10;&#10;Description automatically generated"/>
          <p:cNvPicPr preferRelativeResize="0"/>
          <p:nvPr/>
        </p:nvPicPr>
        <p:blipFill rotWithShape="1">
          <a:blip r:embed="rId4">
            <a:alphaModFix/>
          </a:blip>
          <a:srcRect/>
          <a:stretch/>
        </p:blipFill>
        <p:spPr>
          <a:xfrm>
            <a:off x="0" y="6315889"/>
            <a:ext cx="2937753" cy="542111"/>
          </a:xfrm>
          <a:prstGeom prst="rect">
            <a:avLst/>
          </a:prstGeom>
          <a:solidFill>
            <a:schemeClr val="lt1"/>
          </a:solidFill>
          <a:ln>
            <a:noFill/>
          </a:ln>
        </p:spPr>
      </p:pic>
      <p:sp>
        <p:nvSpPr>
          <p:cNvPr id="199" name="Google Shape;199;p19"/>
          <p:cNvSpPr/>
          <p:nvPr/>
        </p:nvSpPr>
        <p:spPr>
          <a:xfrm rot="5400000" flipH="1">
            <a:off x="9308104" y="213516"/>
            <a:ext cx="2454900" cy="2454900"/>
          </a:xfrm>
          <a:prstGeom prst="flowChartConnector">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200" name="Google Shape;200;p19"/>
          <p:cNvPicPr preferRelativeResize="0"/>
          <p:nvPr/>
        </p:nvPicPr>
        <p:blipFill rotWithShape="1">
          <a:blip r:embed="rId5">
            <a:alphaModFix/>
          </a:blip>
          <a:srcRect l="20070" t="13786" r="20249" b="48212"/>
          <a:stretch/>
        </p:blipFill>
        <p:spPr>
          <a:xfrm>
            <a:off x="9308100" y="213525"/>
            <a:ext cx="2568600" cy="2454900"/>
          </a:xfrm>
          <a:prstGeom prst="ellipse">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8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52" name="Google Shape;952;p8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53" name="Google Shape;953;p8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4" name="Google Shape;954;p82"/>
          <p:cNvSpPr txBox="1"/>
          <p:nvPr/>
        </p:nvSpPr>
        <p:spPr>
          <a:xfrm>
            <a:off x="3086813" y="349700"/>
            <a:ext cx="58377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Evidence of completion</a:t>
            </a:r>
            <a:endParaRPr sz="3400" b="1">
              <a:solidFill>
                <a:schemeClr val="lt1"/>
              </a:solidFill>
              <a:latin typeface="Montserrat"/>
              <a:ea typeface="Montserrat"/>
              <a:cs typeface="Montserrat"/>
              <a:sym typeface="Montserrat"/>
            </a:endParaRPr>
          </a:p>
        </p:txBody>
      </p:sp>
      <p:pic>
        <p:nvPicPr>
          <p:cNvPr id="955" name="Google Shape;955;p82"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956" name="Google Shape;956;p82"/>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957" name="Google Shape;957;p82" title="WhatsApp Image 2025-03-19 at 09.21.43_985e8557.jpg"/>
          <p:cNvPicPr preferRelativeResize="0"/>
          <p:nvPr/>
        </p:nvPicPr>
        <p:blipFill>
          <a:blip r:embed="rId4">
            <a:alphaModFix/>
          </a:blip>
          <a:stretch>
            <a:fillRect/>
          </a:stretch>
        </p:blipFill>
        <p:spPr>
          <a:xfrm>
            <a:off x="1212575" y="1117700"/>
            <a:ext cx="9083840" cy="504578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8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63" name="Google Shape;963;p8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64" name="Google Shape;964;p8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5" name="Google Shape;965;p83"/>
          <p:cNvSpPr txBox="1"/>
          <p:nvPr/>
        </p:nvSpPr>
        <p:spPr>
          <a:xfrm>
            <a:off x="3086813" y="349700"/>
            <a:ext cx="58377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Evidence of completion</a:t>
            </a:r>
            <a:endParaRPr sz="3400" b="1">
              <a:solidFill>
                <a:schemeClr val="lt1"/>
              </a:solidFill>
              <a:latin typeface="Montserrat"/>
              <a:ea typeface="Montserrat"/>
              <a:cs typeface="Montserrat"/>
              <a:sym typeface="Montserrat"/>
            </a:endParaRPr>
          </a:p>
        </p:txBody>
      </p:sp>
      <p:pic>
        <p:nvPicPr>
          <p:cNvPr id="966" name="Google Shape;966;p83"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967" name="Google Shape;967;p83"/>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968" name="Google Shape;968;p83" title="WhatsApp Image 2025-03-19 at 09.21.46_fd73650c.jpg"/>
          <p:cNvPicPr preferRelativeResize="0"/>
          <p:nvPr/>
        </p:nvPicPr>
        <p:blipFill>
          <a:blip r:embed="rId4">
            <a:alphaModFix/>
          </a:blip>
          <a:stretch>
            <a:fillRect/>
          </a:stretch>
        </p:blipFill>
        <p:spPr>
          <a:xfrm>
            <a:off x="1610850" y="1392200"/>
            <a:ext cx="8970301" cy="463926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8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74" name="Google Shape;974;p8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75" name="Google Shape;975;p8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6" name="Google Shape;976;p84"/>
          <p:cNvSpPr txBox="1"/>
          <p:nvPr/>
        </p:nvSpPr>
        <p:spPr>
          <a:xfrm>
            <a:off x="3086813" y="349700"/>
            <a:ext cx="58377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Evidence of completion</a:t>
            </a:r>
            <a:endParaRPr sz="3400" b="1">
              <a:solidFill>
                <a:schemeClr val="lt1"/>
              </a:solidFill>
              <a:latin typeface="Montserrat"/>
              <a:ea typeface="Montserrat"/>
              <a:cs typeface="Montserrat"/>
              <a:sym typeface="Montserrat"/>
            </a:endParaRPr>
          </a:p>
        </p:txBody>
      </p:sp>
      <p:pic>
        <p:nvPicPr>
          <p:cNvPr id="977" name="Google Shape;977;p84"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978" name="Google Shape;978;p84"/>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979" name="Google Shape;979;p84" title="WhatsApp Image 2025-03-19 at 09.21.46_e29c7a59.jpg"/>
          <p:cNvPicPr preferRelativeResize="0"/>
          <p:nvPr/>
        </p:nvPicPr>
        <p:blipFill>
          <a:blip r:embed="rId4">
            <a:alphaModFix/>
          </a:blip>
          <a:stretch>
            <a:fillRect/>
          </a:stretch>
        </p:blipFill>
        <p:spPr>
          <a:xfrm>
            <a:off x="1520525" y="1178750"/>
            <a:ext cx="8970291" cy="504578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8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85" name="Google Shape;985;p8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86" name="Google Shape;986;p8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7" name="Google Shape;987;p85"/>
          <p:cNvSpPr txBox="1"/>
          <p:nvPr/>
        </p:nvSpPr>
        <p:spPr>
          <a:xfrm>
            <a:off x="3086813" y="349700"/>
            <a:ext cx="58377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Evidence of completion</a:t>
            </a:r>
            <a:endParaRPr sz="3400" b="1">
              <a:solidFill>
                <a:schemeClr val="lt1"/>
              </a:solidFill>
              <a:latin typeface="Montserrat"/>
              <a:ea typeface="Montserrat"/>
              <a:cs typeface="Montserrat"/>
              <a:sym typeface="Montserrat"/>
            </a:endParaRPr>
          </a:p>
        </p:txBody>
      </p:sp>
      <p:pic>
        <p:nvPicPr>
          <p:cNvPr id="988" name="Google Shape;988;p85"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989" name="Google Shape;989;p85"/>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990" name="Google Shape;990;p85" title="WhatsApp Image 2025-03-19 at 09.21.42_84fde53a.jpg"/>
          <p:cNvPicPr preferRelativeResize="0"/>
          <p:nvPr/>
        </p:nvPicPr>
        <p:blipFill>
          <a:blip r:embed="rId4">
            <a:alphaModFix/>
          </a:blip>
          <a:stretch>
            <a:fillRect/>
          </a:stretch>
        </p:blipFill>
        <p:spPr>
          <a:xfrm>
            <a:off x="1743275" y="1270100"/>
            <a:ext cx="9020406" cy="504579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86"/>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96" name="Google Shape;996;p8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97" name="Google Shape;997;p86"/>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8" name="Google Shape;998;p86"/>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Implementation</a:t>
            </a:r>
            <a:endParaRPr sz="3400" b="1">
              <a:solidFill>
                <a:schemeClr val="lt1"/>
              </a:solidFill>
              <a:latin typeface="Montserrat"/>
              <a:ea typeface="Montserrat"/>
              <a:cs typeface="Montserrat"/>
              <a:sym typeface="Montserrat"/>
            </a:endParaRPr>
          </a:p>
        </p:txBody>
      </p:sp>
      <p:pic>
        <p:nvPicPr>
          <p:cNvPr id="999" name="Google Shape;999;p86"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1000" name="Google Shape;1000;p86"/>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1001" name="Google Shape;1001;p86"/>
          <p:cNvSpPr txBox="1"/>
          <p:nvPr/>
        </p:nvSpPr>
        <p:spPr>
          <a:xfrm>
            <a:off x="331250" y="2501225"/>
            <a:ext cx="33075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400" b="1">
              <a:solidFill>
                <a:schemeClr val="lt1"/>
              </a:solidFill>
              <a:latin typeface="Montserrat"/>
              <a:ea typeface="Montserrat"/>
              <a:cs typeface="Montserrat"/>
              <a:sym typeface="Montserrat"/>
            </a:endParaRPr>
          </a:p>
        </p:txBody>
      </p:sp>
      <p:pic>
        <p:nvPicPr>
          <p:cNvPr id="1002" name="Google Shape;1002;p86" title="WhatsApp Image 2025-03-19 at 09.21.41_bc10ec1f.jpg"/>
          <p:cNvPicPr preferRelativeResize="0"/>
          <p:nvPr/>
        </p:nvPicPr>
        <p:blipFill>
          <a:blip r:embed="rId4">
            <a:alphaModFix/>
          </a:blip>
          <a:stretch>
            <a:fillRect/>
          </a:stretch>
        </p:blipFill>
        <p:spPr>
          <a:xfrm>
            <a:off x="1743275" y="1412475"/>
            <a:ext cx="8173776" cy="436558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8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08" name="Google Shape;1008;p8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09" name="Google Shape;1009;p87"/>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0" name="Google Shape;1010;p87"/>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Implementation</a:t>
            </a:r>
            <a:endParaRPr sz="3400" b="1">
              <a:solidFill>
                <a:schemeClr val="lt1"/>
              </a:solidFill>
              <a:latin typeface="Montserrat"/>
              <a:ea typeface="Montserrat"/>
              <a:cs typeface="Montserrat"/>
              <a:sym typeface="Montserrat"/>
            </a:endParaRPr>
          </a:p>
        </p:txBody>
      </p:sp>
      <p:pic>
        <p:nvPicPr>
          <p:cNvPr id="1011" name="Google Shape;1011;p87"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1012" name="Google Shape;1012;p87"/>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1013" name="Google Shape;1013;p87" title="WhatsApp Image 2025-03-19 at 09.21.46_9813d514.jpg"/>
          <p:cNvPicPr preferRelativeResize="0"/>
          <p:nvPr/>
        </p:nvPicPr>
        <p:blipFill>
          <a:blip r:embed="rId4">
            <a:alphaModFix/>
          </a:blip>
          <a:stretch>
            <a:fillRect/>
          </a:stretch>
        </p:blipFill>
        <p:spPr>
          <a:xfrm>
            <a:off x="1137475" y="1422013"/>
            <a:ext cx="9492301" cy="44371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88"/>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19" name="Google Shape;1019;p88"/>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20" name="Google Shape;1020;p88"/>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1" name="Google Shape;1021;p88"/>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Implementation</a:t>
            </a:r>
            <a:endParaRPr sz="3400" b="1">
              <a:solidFill>
                <a:schemeClr val="lt1"/>
              </a:solidFill>
              <a:latin typeface="Montserrat"/>
              <a:ea typeface="Montserrat"/>
              <a:cs typeface="Montserrat"/>
              <a:sym typeface="Montserrat"/>
            </a:endParaRPr>
          </a:p>
        </p:txBody>
      </p:sp>
      <p:pic>
        <p:nvPicPr>
          <p:cNvPr id="1022" name="Google Shape;1022;p88"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1023" name="Google Shape;1023;p88"/>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1024" name="Google Shape;1024;p88"/>
          <p:cNvSpPr txBox="1"/>
          <p:nvPr/>
        </p:nvSpPr>
        <p:spPr>
          <a:xfrm>
            <a:off x="331250" y="2501225"/>
            <a:ext cx="3307500" cy="1139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Train the model</a:t>
            </a:r>
            <a:endParaRPr sz="3400" b="1">
              <a:solidFill>
                <a:schemeClr val="lt1"/>
              </a:solidFill>
              <a:latin typeface="Montserrat"/>
              <a:ea typeface="Montserrat"/>
              <a:cs typeface="Montserrat"/>
              <a:sym typeface="Montserra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89"/>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30" name="Google Shape;1030;p89"/>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31" name="Google Shape;1031;p89"/>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2" name="Google Shape;1032;p89"/>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Technologies</a:t>
            </a:r>
            <a:endParaRPr sz="3400" b="1">
              <a:solidFill>
                <a:schemeClr val="lt1"/>
              </a:solidFill>
              <a:latin typeface="Montserrat"/>
              <a:ea typeface="Montserrat"/>
              <a:cs typeface="Montserrat"/>
              <a:sym typeface="Montserrat"/>
            </a:endParaRPr>
          </a:p>
        </p:txBody>
      </p:sp>
      <p:pic>
        <p:nvPicPr>
          <p:cNvPr id="1033" name="Google Shape;1033;p89"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1034" name="Google Shape;1034;p89"/>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1035" name="Google Shape;1035;p89"/>
          <p:cNvPicPr preferRelativeResize="0"/>
          <p:nvPr/>
        </p:nvPicPr>
        <p:blipFill>
          <a:blip r:embed="rId4">
            <a:alphaModFix/>
          </a:blip>
          <a:stretch>
            <a:fillRect/>
          </a:stretch>
        </p:blipFill>
        <p:spPr>
          <a:xfrm>
            <a:off x="1743275" y="1884100"/>
            <a:ext cx="1339102" cy="1469701"/>
          </a:xfrm>
          <a:prstGeom prst="rect">
            <a:avLst/>
          </a:prstGeom>
          <a:noFill/>
          <a:ln>
            <a:noFill/>
          </a:ln>
        </p:spPr>
      </p:pic>
      <p:pic>
        <p:nvPicPr>
          <p:cNvPr id="1036" name="Google Shape;1036;p89"/>
          <p:cNvPicPr preferRelativeResize="0"/>
          <p:nvPr/>
        </p:nvPicPr>
        <p:blipFill>
          <a:blip r:embed="rId5">
            <a:alphaModFix/>
          </a:blip>
          <a:stretch>
            <a:fillRect/>
          </a:stretch>
        </p:blipFill>
        <p:spPr>
          <a:xfrm>
            <a:off x="3553551" y="1641570"/>
            <a:ext cx="1960201" cy="1553675"/>
          </a:xfrm>
          <a:prstGeom prst="rect">
            <a:avLst/>
          </a:prstGeom>
          <a:noFill/>
          <a:ln>
            <a:noFill/>
          </a:ln>
        </p:spPr>
      </p:pic>
      <p:pic>
        <p:nvPicPr>
          <p:cNvPr id="1037" name="Google Shape;1037;p89"/>
          <p:cNvPicPr preferRelativeResize="0"/>
          <p:nvPr/>
        </p:nvPicPr>
        <p:blipFill>
          <a:blip r:embed="rId6">
            <a:alphaModFix/>
          </a:blip>
          <a:stretch>
            <a:fillRect/>
          </a:stretch>
        </p:blipFill>
        <p:spPr>
          <a:xfrm>
            <a:off x="5632675" y="1641575"/>
            <a:ext cx="2068749" cy="1363251"/>
          </a:xfrm>
          <a:prstGeom prst="rect">
            <a:avLst/>
          </a:prstGeom>
          <a:noFill/>
          <a:ln>
            <a:noFill/>
          </a:ln>
        </p:spPr>
      </p:pic>
      <p:pic>
        <p:nvPicPr>
          <p:cNvPr id="1038" name="Google Shape;1038;p89"/>
          <p:cNvPicPr preferRelativeResize="0"/>
          <p:nvPr/>
        </p:nvPicPr>
        <p:blipFill>
          <a:blip r:embed="rId7">
            <a:alphaModFix/>
          </a:blip>
          <a:stretch>
            <a:fillRect/>
          </a:stretch>
        </p:blipFill>
        <p:spPr>
          <a:xfrm>
            <a:off x="8181600" y="1641577"/>
            <a:ext cx="1209240" cy="155367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90"/>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44" name="Google Shape;1044;p90"/>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45" name="Google Shape;1045;p90"/>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0"/>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Work Breakdown</a:t>
            </a:r>
            <a:endParaRPr sz="3400" b="1">
              <a:solidFill>
                <a:schemeClr val="lt1"/>
              </a:solidFill>
              <a:latin typeface="Montserrat"/>
              <a:ea typeface="Montserrat"/>
              <a:cs typeface="Montserrat"/>
              <a:sym typeface="Montserrat"/>
            </a:endParaRPr>
          </a:p>
        </p:txBody>
      </p:sp>
      <p:pic>
        <p:nvPicPr>
          <p:cNvPr id="1047" name="Google Shape;1047;p90"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1048" name="Google Shape;1048;p90"/>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1049" name="Google Shape;1049;p90"/>
          <p:cNvPicPr preferRelativeResize="0"/>
          <p:nvPr/>
        </p:nvPicPr>
        <p:blipFill>
          <a:blip r:embed="rId4">
            <a:alphaModFix/>
          </a:blip>
          <a:stretch>
            <a:fillRect/>
          </a:stretch>
        </p:blipFill>
        <p:spPr>
          <a:xfrm>
            <a:off x="1743275" y="1117700"/>
            <a:ext cx="8276450" cy="504579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55" name="Google Shape;1055;p9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56" name="Google Shape;1056;p9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1"/>
          <p:cNvSpPr txBox="1"/>
          <p:nvPr/>
        </p:nvSpPr>
        <p:spPr>
          <a:xfrm>
            <a:off x="4463525"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Gantt Chart</a:t>
            </a:r>
            <a:endParaRPr sz="3400" b="1">
              <a:solidFill>
                <a:schemeClr val="lt1"/>
              </a:solidFill>
              <a:latin typeface="Montserrat"/>
              <a:ea typeface="Montserrat"/>
              <a:cs typeface="Montserrat"/>
              <a:sym typeface="Montserrat"/>
            </a:endParaRPr>
          </a:p>
        </p:txBody>
      </p:sp>
      <p:pic>
        <p:nvPicPr>
          <p:cNvPr id="1058" name="Google Shape;1058;p91"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1059" name="Google Shape;1059;p91"/>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1060" name="Google Shape;1060;p91"/>
          <p:cNvPicPr preferRelativeResize="0"/>
          <p:nvPr/>
        </p:nvPicPr>
        <p:blipFill>
          <a:blip r:embed="rId4">
            <a:alphaModFix/>
          </a:blip>
          <a:stretch>
            <a:fillRect/>
          </a:stretch>
        </p:blipFill>
        <p:spPr>
          <a:xfrm>
            <a:off x="1103800" y="975000"/>
            <a:ext cx="9106665" cy="504578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0"/>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06" name="Google Shape;206;p20"/>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07" name="Google Shape;207;p20"/>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 name="Google Shape;208;p20"/>
          <p:cNvSpPr txBox="1"/>
          <p:nvPr/>
        </p:nvSpPr>
        <p:spPr>
          <a:xfrm>
            <a:off x="4861350" y="462700"/>
            <a:ext cx="39246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Research Gap</a:t>
            </a:r>
            <a:endParaRPr sz="3400" b="1">
              <a:solidFill>
                <a:schemeClr val="lt1"/>
              </a:solidFill>
              <a:latin typeface="Montserrat"/>
              <a:ea typeface="Montserrat"/>
              <a:cs typeface="Montserrat"/>
              <a:sym typeface="Montserrat"/>
            </a:endParaRPr>
          </a:p>
        </p:txBody>
      </p:sp>
      <p:pic>
        <p:nvPicPr>
          <p:cNvPr id="209" name="Google Shape;209;p20"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210" name="Google Shape;210;p20"/>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211" name="Google Shape;211;p20"/>
          <p:cNvSpPr txBox="1"/>
          <p:nvPr/>
        </p:nvSpPr>
        <p:spPr>
          <a:xfrm>
            <a:off x="950650" y="1827400"/>
            <a:ext cx="9833100" cy="1459200"/>
          </a:xfrm>
          <a:prstGeom prst="rect">
            <a:avLst/>
          </a:prstGeom>
          <a:noFill/>
          <a:ln>
            <a:noFill/>
          </a:ln>
        </p:spPr>
        <p:txBody>
          <a:bodyPr spcFirstLastPara="1" wrap="square" lIns="91425" tIns="91425" rIns="91425" bIns="91425" anchor="t" anchorCtr="0">
            <a:noAutofit/>
          </a:bodyPr>
          <a:lstStyle/>
          <a:p>
            <a:pPr marL="457200" lvl="0" indent="-406400" algn="just" rtl="0">
              <a:spcBef>
                <a:spcPts val="0"/>
              </a:spcBef>
              <a:spcAft>
                <a:spcPts val="0"/>
              </a:spcAft>
              <a:buClr>
                <a:schemeClr val="lt1"/>
              </a:buClr>
              <a:buSzPts val="2800"/>
              <a:buFont typeface="Montserrat"/>
              <a:buChar char="●"/>
            </a:pPr>
            <a:r>
              <a:rPr lang="en-US" sz="2500">
                <a:solidFill>
                  <a:schemeClr val="lt1"/>
                </a:solidFill>
                <a:latin typeface="Montserrat"/>
                <a:ea typeface="Montserrat"/>
                <a:cs typeface="Montserrat"/>
                <a:sym typeface="Montserrat"/>
              </a:rPr>
              <a:t>To keep agricultural goods of high quality and market value, it is essential to prevent post-harvest losses</a:t>
            </a:r>
            <a:r>
              <a:rPr lang="en-US" sz="2700">
                <a:solidFill>
                  <a:schemeClr val="lt1"/>
                </a:solidFill>
                <a:latin typeface="Montserrat"/>
                <a:ea typeface="Montserrat"/>
                <a:cs typeface="Montserrat"/>
                <a:sym typeface="Montserrat"/>
              </a:rPr>
              <a:t>.</a:t>
            </a:r>
            <a:endParaRPr sz="2700">
              <a:solidFill>
                <a:schemeClr val="lt1"/>
              </a:solidFill>
              <a:latin typeface="Montserrat"/>
              <a:ea typeface="Montserrat"/>
              <a:cs typeface="Montserrat"/>
              <a:sym typeface="Montserrat"/>
            </a:endParaRPr>
          </a:p>
          <a:p>
            <a:pPr marL="457200" lvl="0" indent="0" algn="just" rtl="0">
              <a:spcBef>
                <a:spcPts val="0"/>
              </a:spcBef>
              <a:spcAft>
                <a:spcPts val="0"/>
              </a:spcAft>
              <a:buNone/>
            </a:pPr>
            <a:endParaRPr sz="2800">
              <a:solidFill>
                <a:schemeClr val="lt1"/>
              </a:solidFill>
              <a:latin typeface="Montserrat"/>
              <a:ea typeface="Montserrat"/>
              <a:cs typeface="Montserrat"/>
              <a:sym typeface="Montserrat"/>
            </a:endParaRPr>
          </a:p>
          <a:p>
            <a:pPr marL="457200" lvl="0" indent="-387350" algn="just" rtl="0">
              <a:spcBef>
                <a:spcPts val="0"/>
              </a:spcBef>
              <a:spcAft>
                <a:spcPts val="0"/>
              </a:spcAft>
              <a:buClr>
                <a:schemeClr val="lt1"/>
              </a:buClr>
              <a:buSzPts val="2500"/>
              <a:buFont typeface="Montserrat"/>
              <a:buChar char="●"/>
            </a:pPr>
            <a:r>
              <a:rPr lang="en-US" sz="2500">
                <a:solidFill>
                  <a:schemeClr val="lt1"/>
                </a:solidFill>
                <a:latin typeface="Montserrat"/>
                <a:ea typeface="Montserrat"/>
                <a:cs typeface="Montserrat"/>
                <a:sym typeface="Montserrat"/>
              </a:rPr>
              <a:t>Harvesting tomatoes at the right ripeness ensures optimal flavor and quality, enhancing marketability and reducing waste</a:t>
            </a:r>
            <a:endParaRPr sz="2500">
              <a:solidFill>
                <a:schemeClr val="lt1"/>
              </a:solidFill>
              <a:latin typeface="Montserrat"/>
              <a:ea typeface="Montserrat"/>
              <a:cs typeface="Montserrat"/>
              <a:sym typeface="Montserrat"/>
            </a:endParaRPr>
          </a:p>
          <a:p>
            <a:pPr marL="457200" lvl="0" indent="0" algn="just" rtl="0">
              <a:spcBef>
                <a:spcPts val="0"/>
              </a:spcBef>
              <a:spcAft>
                <a:spcPts val="0"/>
              </a:spcAft>
              <a:buNone/>
            </a:pPr>
            <a:endParaRPr sz="2500">
              <a:solidFill>
                <a:schemeClr val="lt1"/>
              </a:solidFill>
              <a:latin typeface="Montserrat"/>
              <a:ea typeface="Montserrat"/>
              <a:cs typeface="Montserrat"/>
              <a:sym typeface="Montserrat"/>
            </a:endParaRPr>
          </a:p>
          <a:p>
            <a:pPr marL="457200" lvl="0" indent="-406400" algn="just" rtl="0">
              <a:spcBef>
                <a:spcPts val="0"/>
              </a:spcBef>
              <a:spcAft>
                <a:spcPts val="0"/>
              </a:spcAft>
              <a:buClr>
                <a:schemeClr val="lt1"/>
              </a:buClr>
              <a:buSzPts val="2800"/>
              <a:buFont typeface="Montserrat"/>
              <a:buChar char="●"/>
            </a:pPr>
            <a:r>
              <a:rPr lang="en-US" sz="2800">
                <a:solidFill>
                  <a:schemeClr val="lt1"/>
                </a:solidFill>
                <a:latin typeface="Montserrat"/>
                <a:ea typeface="Montserrat"/>
                <a:cs typeface="Montserrat"/>
                <a:sym typeface="Montserrat"/>
              </a:rPr>
              <a:t>Identifying ripeness stages is crucial for timing tomato harvests to ensure peak quality and market appeal.</a:t>
            </a:r>
            <a:endParaRPr sz="2800">
              <a:solidFill>
                <a:schemeClr val="lt1"/>
              </a:solidFill>
              <a:latin typeface="Montserrat"/>
              <a:ea typeface="Montserrat"/>
              <a:cs typeface="Montserrat"/>
              <a:sym typeface="Montserra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9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66" name="Google Shape;1066;p9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67" name="Google Shape;1067;p9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68" name="Google Shape;1068;p92"/>
          <p:cNvSpPr txBox="1"/>
          <p:nvPr/>
        </p:nvSpPr>
        <p:spPr>
          <a:xfrm>
            <a:off x="4569225"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References</a:t>
            </a:r>
            <a:endParaRPr sz="3400" b="1">
              <a:solidFill>
                <a:schemeClr val="lt1"/>
              </a:solidFill>
              <a:latin typeface="Montserrat"/>
              <a:ea typeface="Montserrat"/>
              <a:cs typeface="Montserrat"/>
              <a:sym typeface="Montserrat"/>
            </a:endParaRPr>
          </a:p>
        </p:txBody>
      </p:sp>
      <p:pic>
        <p:nvPicPr>
          <p:cNvPr id="1069" name="Google Shape;1069;p92"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1070" name="Google Shape;1070;p92"/>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1071" name="Google Shape;1071;p92"/>
          <p:cNvSpPr txBox="1"/>
          <p:nvPr/>
        </p:nvSpPr>
        <p:spPr>
          <a:xfrm>
            <a:off x="557625" y="983100"/>
            <a:ext cx="10412400" cy="46116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lt1"/>
              </a:buClr>
              <a:buSzPts val="2100"/>
              <a:buFont typeface="Montserrat"/>
              <a:buChar char="●"/>
            </a:pPr>
            <a:r>
              <a:rPr lang="en-US" sz="2100" u="sng">
                <a:solidFill>
                  <a:schemeClr val="hlink"/>
                </a:solidFill>
                <a:latin typeface="Montserrat"/>
                <a:ea typeface="Montserrat"/>
                <a:cs typeface="Montserrat"/>
                <a:sym typeface="Montserrat"/>
                <a:hlinkClick r:id="rId4"/>
              </a:rPr>
              <a:t>https://www.sciencedirect.com/science/article/pii/S0168169920302052</a:t>
            </a:r>
            <a:endParaRPr sz="2100">
              <a:solidFill>
                <a:schemeClr val="lt1"/>
              </a:solidFill>
              <a:latin typeface="Montserrat"/>
              <a:ea typeface="Montserrat"/>
              <a:cs typeface="Montserrat"/>
              <a:sym typeface="Montserrat"/>
            </a:endParaRPr>
          </a:p>
          <a:p>
            <a:pPr marL="457200" lvl="0" indent="-361950" algn="l" rtl="0">
              <a:spcBef>
                <a:spcPts val="0"/>
              </a:spcBef>
              <a:spcAft>
                <a:spcPts val="0"/>
              </a:spcAft>
              <a:buClr>
                <a:schemeClr val="lt1"/>
              </a:buClr>
              <a:buSzPts val="2100"/>
              <a:buFont typeface="Montserrat"/>
              <a:buChar char="●"/>
            </a:pPr>
            <a:r>
              <a:rPr lang="en-US" sz="2100" u="sng">
                <a:solidFill>
                  <a:schemeClr val="hlink"/>
                </a:solidFill>
                <a:latin typeface="Montserrat"/>
                <a:ea typeface="Montserrat"/>
                <a:cs typeface="Montserrat"/>
                <a:sym typeface="Montserrat"/>
                <a:hlinkClick r:id="rId5"/>
              </a:rPr>
              <a:t>https://www.sciencedirect.com/science/article/pii/S1877050920306906</a:t>
            </a:r>
            <a:endParaRPr sz="2100">
              <a:solidFill>
                <a:schemeClr val="lt1"/>
              </a:solidFill>
              <a:latin typeface="Montserrat"/>
              <a:ea typeface="Montserrat"/>
              <a:cs typeface="Montserrat"/>
              <a:sym typeface="Montserrat"/>
            </a:endParaRPr>
          </a:p>
          <a:p>
            <a:pPr marL="457200" lvl="0" indent="-361950" algn="l"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https://plantmethods.biomedcentral.com/articles/10.1186/s13007-024-01188-1</a:t>
            </a:r>
            <a:endParaRPr sz="2100">
              <a:solidFill>
                <a:schemeClr val="lt1"/>
              </a:solidFill>
              <a:latin typeface="Montserrat"/>
              <a:ea typeface="Montserrat"/>
              <a:cs typeface="Montserrat"/>
              <a:sym typeface="Montserra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93"/>
          <p:cNvSpPr/>
          <p:nvPr/>
        </p:nvSpPr>
        <p:spPr>
          <a:xfrm>
            <a:off x="7799257" y="1222984"/>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55" y="42227"/>
                </a:lnTo>
                <a:lnTo>
                  <a:pt x="1036243" y="19431"/>
                </a:lnTo>
                <a:lnTo>
                  <a:pt x="989825" y="5016"/>
                </a:lnTo>
                <a:lnTo>
                  <a:pt x="939990" y="0"/>
                </a:lnTo>
                <a:lnTo>
                  <a:pt x="890155" y="5016"/>
                </a:lnTo>
                <a:lnTo>
                  <a:pt x="843737" y="19431"/>
                </a:lnTo>
                <a:lnTo>
                  <a:pt x="801738" y="42227"/>
                </a:lnTo>
                <a:lnTo>
                  <a:pt x="766813"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46"/>
                </a:lnTo>
                <a:lnTo>
                  <a:pt x="247281" y="494563"/>
                </a:lnTo>
                <a:lnTo>
                  <a:pt x="297116" y="489546"/>
                </a:lnTo>
                <a:lnTo>
                  <a:pt x="343535" y="475132"/>
                </a:lnTo>
                <a:lnTo>
                  <a:pt x="385533" y="452335"/>
                </a:lnTo>
                <a:lnTo>
                  <a:pt x="420446" y="423519"/>
                </a:lnTo>
                <a:lnTo>
                  <a:pt x="455371" y="452335"/>
                </a:lnTo>
                <a:lnTo>
                  <a:pt x="497382" y="475132"/>
                </a:lnTo>
                <a:lnTo>
                  <a:pt x="543801" y="489546"/>
                </a:lnTo>
                <a:lnTo>
                  <a:pt x="593636" y="494563"/>
                </a:lnTo>
                <a:lnTo>
                  <a:pt x="643470" y="489546"/>
                </a:lnTo>
                <a:lnTo>
                  <a:pt x="689889" y="475132"/>
                </a:lnTo>
                <a:lnTo>
                  <a:pt x="731888" y="452335"/>
                </a:lnTo>
                <a:lnTo>
                  <a:pt x="766813" y="423519"/>
                </a:lnTo>
                <a:lnTo>
                  <a:pt x="801738" y="452335"/>
                </a:lnTo>
                <a:lnTo>
                  <a:pt x="843737" y="475132"/>
                </a:lnTo>
                <a:lnTo>
                  <a:pt x="890155" y="489546"/>
                </a:lnTo>
                <a:lnTo>
                  <a:pt x="939990" y="494563"/>
                </a:lnTo>
                <a:lnTo>
                  <a:pt x="989825" y="489546"/>
                </a:lnTo>
                <a:lnTo>
                  <a:pt x="1036243" y="475132"/>
                </a:lnTo>
                <a:lnTo>
                  <a:pt x="1078255"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77" name="Google Shape;1077;p93"/>
          <p:cNvSpPr/>
          <p:nvPr/>
        </p:nvSpPr>
        <p:spPr>
          <a:xfrm rot="4028130" flipH="1">
            <a:off x="4941432" y="5896466"/>
            <a:ext cx="1378189" cy="1378189"/>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078" name="Google Shape;1078;p93"/>
          <p:cNvSpPr/>
          <p:nvPr/>
        </p:nvSpPr>
        <p:spPr>
          <a:xfrm rot="4027890" flipH="1">
            <a:off x="5689172" y="5645811"/>
            <a:ext cx="813654" cy="813654"/>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079" name="Google Shape;1079;p93"/>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080" name="Google Shape;1080;p93"/>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1081" name="Google Shape;1081;p93"/>
          <p:cNvPicPr preferRelativeResize="0"/>
          <p:nvPr/>
        </p:nvPicPr>
        <p:blipFill>
          <a:blip r:embed="rId4">
            <a:alphaModFix/>
          </a:blip>
          <a:stretch>
            <a:fillRect/>
          </a:stretch>
        </p:blipFill>
        <p:spPr>
          <a:xfrm>
            <a:off x="10327728" y="4890588"/>
            <a:ext cx="2338612" cy="2338612"/>
          </a:xfrm>
          <a:prstGeom prst="rect">
            <a:avLst/>
          </a:prstGeom>
          <a:noFill/>
          <a:ln>
            <a:noFill/>
          </a:ln>
        </p:spPr>
      </p:pic>
      <p:sp>
        <p:nvSpPr>
          <p:cNvPr id="1082" name="Google Shape;1082;p93"/>
          <p:cNvSpPr txBox="1"/>
          <p:nvPr/>
        </p:nvSpPr>
        <p:spPr>
          <a:xfrm>
            <a:off x="3737175" y="3981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Commercialization</a:t>
            </a:r>
            <a:endParaRPr sz="3400" b="1">
              <a:solidFill>
                <a:schemeClr val="lt1"/>
              </a:solidFill>
              <a:latin typeface="Montserrat"/>
              <a:ea typeface="Montserrat"/>
              <a:cs typeface="Montserrat"/>
              <a:sym typeface="Montserrat"/>
            </a:endParaRPr>
          </a:p>
        </p:txBody>
      </p:sp>
      <p:sp>
        <p:nvSpPr>
          <p:cNvPr id="1083" name="Google Shape;1083;p93"/>
          <p:cNvSpPr txBox="1"/>
          <p:nvPr/>
        </p:nvSpPr>
        <p:spPr>
          <a:xfrm>
            <a:off x="1416525" y="1398025"/>
            <a:ext cx="8787300" cy="4228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800">
                <a:solidFill>
                  <a:schemeClr val="lt1"/>
                </a:solidFill>
                <a:latin typeface="Montserrat"/>
                <a:ea typeface="Montserrat"/>
                <a:cs typeface="Montserrat"/>
                <a:sym typeface="Montserrat"/>
              </a:rPr>
              <a:t>Offer 6 months as a free application for the tomato cultivators. During that time we can improve the system according to the feedback of users. After 6 months we deploy the stable version with monthly 2$ subscription. Application will build as a cross platform application.</a:t>
            </a:r>
            <a:endParaRPr sz="1800">
              <a:solidFill>
                <a:schemeClr val="lt1"/>
              </a:solidFill>
              <a:latin typeface="Montserrat"/>
              <a:ea typeface="Montserrat"/>
              <a:cs typeface="Montserrat"/>
              <a:sym typeface="Montserra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94"/>
          <p:cNvSpPr/>
          <p:nvPr/>
        </p:nvSpPr>
        <p:spPr>
          <a:xfrm>
            <a:off x="7799257" y="1222984"/>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55" y="42227"/>
                </a:lnTo>
                <a:lnTo>
                  <a:pt x="1036243" y="19431"/>
                </a:lnTo>
                <a:lnTo>
                  <a:pt x="989825" y="5016"/>
                </a:lnTo>
                <a:lnTo>
                  <a:pt x="939990" y="0"/>
                </a:lnTo>
                <a:lnTo>
                  <a:pt x="890155" y="5016"/>
                </a:lnTo>
                <a:lnTo>
                  <a:pt x="843737" y="19431"/>
                </a:lnTo>
                <a:lnTo>
                  <a:pt x="801738" y="42227"/>
                </a:lnTo>
                <a:lnTo>
                  <a:pt x="766813"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46"/>
                </a:lnTo>
                <a:lnTo>
                  <a:pt x="247281" y="494563"/>
                </a:lnTo>
                <a:lnTo>
                  <a:pt x="297116" y="489546"/>
                </a:lnTo>
                <a:lnTo>
                  <a:pt x="343535" y="475132"/>
                </a:lnTo>
                <a:lnTo>
                  <a:pt x="385533" y="452335"/>
                </a:lnTo>
                <a:lnTo>
                  <a:pt x="420446" y="423519"/>
                </a:lnTo>
                <a:lnTo>
                  <a:pt x="455371" y="452335"/>
                </a:lnTo>
                <a:lnTo>
                  <a:pt x="497382" y="475132"/>
                </a:lnTo>
                <a:lnTo>
                  <a:pt x="543801" y="489546"/>
                </a:lnTo>
                <a:lnTo>
                  <a:pt x="593636" y="494563"/>
                </a:lnTo>
                <a:lnTo>
                  <a:pt x="643470" y="489546"/>
                </a:lnTo>
                <a:lnTo>
                  <a:pt x="689889" y="475132"/>
                </a:lnTo>
                <a:lnTo>
                  <a:pt x="731888" y="452335"/>
                </a:lnTo>
                <a:lnTo>
                  <a:pt x="766813" y="423519"/>
                </a:lnTo>
                <a:lnTo>
                  <a:pt x="801738" y="452335"/>
                </a:lnTo>
                <a:lnTo>
                  <a:pt x="843737" y="475132"/>
                </a:lnTo>
                <a:lnTo>
                  <a:pt x="890155" y="489546"/>
                </a:lnTo>
                <a:lnTo>
                  <a:pt x="939990" y="494563"/>
                </a:lnTo>
                <a:lnTo>
                  <a:pt x="989825" y="489546"/>
                </a:lnTo>
                <a:lnTo>
                  <a:pt x="1036243" y="475132"/>
                </a:lnTo>
                <a:lnTo>
                  <a:pt x="1078255"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089" name="Google Shape;1089;p94"/>
          <p:cNvSpPr/>
          <p:nvPr/>
        </p:nvSpPr>
        <p:spPr>
          <a:xfrm rot="4028130" flipH="1">
            <a:off x="4941432" y="5896466"/>
            <a:ext cx="1378189" cy="1378189"/>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090" name="Google Shape;1090;p94"/>
          <p:cNvSpPr/>
          <p:nvPr/>
        </p:nvSpPr>
        <p:spPr>
          <a:xfrm rot="4027890" flipH="1">
            <a:off x="5689172" y="5645811"/>
            <a:ext cx="813654" cy="813654"/>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091" name="Google Shape;1091;p94"/>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092" name="Google Shape;1092;p94"/>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1093" name="Google Shape;1093;p94"/>
          <p:cNvPicPr preferRelativeResize="0"/>
          <p:nvPr/>
        </p:nvPicPr>
        <p:blipFill>
          <a:blip r:embed="rId4">
            <a:alphaModFix/>
          </a:blip>
          <a:stretch>
            <a:fillRect/>
          </a:stretch>
        </p:blipFill>
        <p:spPr>
          <a:xfrm>
            <a:off x="10327728" y="4890588"/>
            <a:ext cx="2338612" cy="2338612"/>
          </a:xfrm>
          <a:prstGeom prst="rect">
            <a:avLst/>
          </a:prstGeom>
          <a:noFill/>
          <a:ln>
            <a:noFill/>
          </a:ln>
        </p:spPr>
      </p:pic>
      <p:sp>
        <p:nvSpPr>
          <p:cNvPr id="1094" name="Google Shape;1094;p94"/>
          <p:cNvSpPr txBox="1"/>
          <p:nvPr/>
        </p:nvSpPr>
        <p:spPr>
          <a:xfrm>
            <a:off x="5045700" y="411300"/>
            <a:ext cx="21006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Budget</a:t>
            </a:r>
            <a:endParaRPr sz="3400" b="1">
              <a:solidFill>
                <a:schemeClr val="lt1"/>
              </a:solidFill>
              <a:latin typeface="Montserrat"/>
              <a:ea typeface="Montserrat"/>
              <a:cs typeface="Montserrat"/>
              <a:sym typeface="Montserrat"/>
            </a:endParaRPr>
          </a:p>
        </p:txBody>
      </p:sp>
      <p:sp>
        <p:nvSpPr>
          <p:cNvPr id="1095" name="Google Shape;1095;p94"/>
          <p:cNvSpPr txBox="1"/>
          <p:nvPr/>
        </p:nvSpPr>
        <p:spPr>
          <a:xfrm>
            <a:off x="2090425" y="169665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Description</a:t>
            </a:r>
            <a:endParaRPr sz="1800">
              <a:solidFill>
                <a:schemeClr val="lt1"/>
              </a:solidFill>
              <a:latin typeface="Montserrat"/>
              <a:ea typeface="Montserrat"/>
              <a:cs typeface="Montserrat"/>
              <a:sym typeface="Montserrat"/>
            </a:endParaRPr>
          </a:p>
        </p:txBody>
      </p:sp>
      <p:sp>
        <p:nvSpPr>
          <p:cNvPr id="1096" name="Google Shape;1096;p94"/>
          <p:cNvSpPr txBox="1"/>
          <p:nvPr/>
        </p:nvSpPr>
        <p:spPr>
          <a:xfrm>
            <a:off x="5848750" y="1685475"/>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fee(Rs)</a:t>
            </a:r>
            <a:endParaRPr sz="1800">
              <a:solidFill>
                <a:schemeClr val="lt1"/>
              </a:solidFill>
              <a:latin typeface="Montserrat"/>
              <a:ea typeface="Montserrat"/>
              <a:cs typeface="Montserrat"/>
              <a:sym typeface="Montserrat"/>
            </a:endParaRPr>
          </a:p>
        </p:txBody>
      </p:sp>
      <p:sp>
        <p:nvSpPr>
          <p:cNvPr id="1097" name="Google Shape;1097;p94"/>
          <p:cNvSpPr txBox="1"/>
          <p:nvPr/>
        </p:nvSpPr>
        <p:spPr>
          <a:xfrm>
            <a:off x="2090425" y="281985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Field visit</a:t>
            </a:r>
            <a:endParaRPr sz="1800">
              <a:solidFill>
                <a:schemeClr val="lt1"/>
              </a:solidFill>
              <a:latin typeface="Montserrat"/>
              <a:ea typeface="Montserrat"/>
              <a:cs typeface="Montserrat"/>
              <a:sym typeface="Montserrat"/>
            </a:endParaRPr>
          </a:p>
        </p:txBody>
      </p:sp>
      <p:sp>
        <p:nvSpPr>
          <p:cNvPr id="1098" name="Google Shape;1098;p94"/>
          <p:cNvSpPr txBox="1"/>
          <p:nvPr/>
        </p:nvSpPr>
        <p:spPr>
          <a:xfrm>
            <a:off x="2090425" y="3639100"/>
            <a:ext cx="26373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AWS server usage</a:t>
            </a:r>
            <a:endParaRPr sz="1800">
              <a:solidFill>
                <a:schemeClr val="lt1"/>
              </a:solidFill>
              <a:latin typeface="Montserrat"/>
              <a:ea typeface="Montserrat"/>
              <a:cs typeface="Montserrat"/>
              <a:sym typeface="Montserrat"/>
            </a:endParaRPr>
          </a:p>
        </p:txBody>
      </p:sp>
      <p:sp>
        <p:nvSpPr>
          <p:cNvPr id="1099" name="Google Shape;1099;p94"/>
          <p:cNvSpPr txBox="1"/>
          <p:nvPr/>
        </p:nvSpPr>
        <p:spPr>
          <a:xfrm>
            <a:off x="2090425" y="445835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Datasets</a:t>
            </a:r>
            <a:endParaRPr sz="1800">
              <a:solidFill>
                <a:schemeClr val="lt1"/>
              </a:solidFill>
              <a:latin typeface="Montserrat"/>
              <a:ea typeface="Montserrat"/>
              <a:cs typeface="Montserrat"/>
              <a:sym typeface="Montserrat"/>
            </a:endParaRPr>
          </a:p>
        </p:txBody>
      </p:sp>
      <p:sp>
        <p:nvSpPr>
          <p:cNvPr id="1100" name="Google Shape;1100;p94"/>
          <p:cNvSpPr txBox="1"/>
          <p:nvPr/>
        </p:nvSpPr>
        <p:spPr>
          <a:xfrm>
            <a:off x="5993850" y="281985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3000</a:t>
            </a:r>
            <a:endParaRPr sz="1800">
              <a:solidFill>
                <a:schemeClr val="lt1"/>
              </a:solidFill>
              <a:latin typeface="Montserrat"/>
              <a:ea typeface="Montserrat"/>
              <a:cs typeface="Montserrat"/>
              <a:sym typeface="Montserrat"/>
            </a:endParaRPr>
          </a:p>
        </p:txBody>
      </p:sp>
      <p:sp>
        <p:nvSpPr>
          <p:cNvPr id="1101" name="Google Shape;1101;p94"/>
          <p:cNvSpPr txBox="1"/>
          <p:nvPr/>
        </p:nvSpPr>
        <p:spPr>
          <a:xfrm>
            <a:off x="5993850" y="3608175"/>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300</a:t>
            </a:r>
            <a:endParaRPr sz="1800">
              <a:solidFill>
                <a:schemeClr val="lt1"/>
              </a:solidFill>
              <a:latin typeface="Montserrat"/>
              <a:ea typeface="Montserrat"/>
              <a:cs typeface="Montserrat"/>
              <a:sym typeface="Montserrat"/>
            </a:endParaRPr>
          </a:p>
        </p:txBody>
      </p:sp>
      <p:sp>
        <p:nvSpPr>
          <p:cNvPr id="1102" name="Google Shape;1102;p94"/>
          <p:cNvSpPr txBox="1"/>
          <p:nvPr/>
        </p:nvSpPr>
        <p:spPr>
          <a:xfrm>
            <a:off x="5993850" y="439650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2000</a:t>
            </a:r>
            <a:endParaRPr sz="1800">
              <a:solidFill>
                <a:schemeClr val="lt1"/>
              </a:solidFill>
              <a:latin typeface="Montserrat"/>
              <a:ea typeface="Montserrat"/>
              <a:cs typeface="Montserrat"/>
              <a:sym typeface="Montserrat"/>
            </a:endParaRPr>
          </a:p>
        </p:txBody>
      </p:sp>
      <p:cxnSp>
        <p:nvCxnSpPr>
          <p:cNvPr id="1103" name="Google Shape;1103;p94"/>
          <p:cNvCxnSpPr/>
          <p:nvPr/>
        </p:nvCxnSpPr>
        <p:spPr>
          <a:xfrm>
            <a:off x="1879000" y="5145475"/>
            <a:ext cx="6686100" cy="26400"/>
          </a:xfrm>
          <a:prstGeom prst="straightConnector1">
            <a:avLst/>
          </a:prstGeom>
          <a:noFill/>
          <a:ln w="19050" cap="flat" cmpd="sng">
            <a:solidFill>
              <a:schemeClr val="lt1"/>
            </a:solidFill>
            <a:prstDash val="solid"/>
            <a:round/>
            <a:headEnd type="none" w="med" len="med"/>
            <a:tailEnd type="none" w="med" len="med"/>
          </a:ln>
        </p:spPr>
      </p:cxnSp>
      <p:sp>
        <p:nvSpPr>
          <p:cNvPr id="1104" name="Google Shape;1104;p94"/>
          <p:cNvSpPr txBox="1"/>
          <p:nvPr/>
        </p:nvSpPr>
        <p:spPr>
          <a:xfrm>
            <a:off x="2090425" y="5436175"/>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Total</a:t>
            </a:r>
            <a:endParaRPr sz="1800">
              <a:solidFill>
                <a:schemeClr val="lt1"/>
              </a:solidFill>
              <a:latin typeface="Montserrat"/>
              <a:ea typeface="Montserrat"/>
              <a:cs typeface="Montserrat"/>
              <a:sym typeface="Montserrat"/>
            </a:endParaRPr>
          </a:p>
        </p:txBody>
      </p:sp>
      <p:sp>
        <p:nvSpPr>
          <p:cNvPr id="1105" name="Google Shape;1105;p94"/>
          <p:cNvSpPr txBox="1"/>
          <p:nvPr/>
        </p:nvSpPr>
        <p:spPr>
          <a:xfrm>
            <a:off x="5993850" y="544505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5300</a:t>
            </a:r>
            <a:endParaRPr sz="1800">
              <a:solidFill>
                <a:schemeClr val="lt1"/>
              </a:solidFill>
              <a:latin typeface="Montserrat"/>
              <a:ea typeface="Montserrat"/>
              <a:cs typeface="Montserrat"/>
              <a:sym typeface="Montserra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95"/>
          <p:cNvSpPr txBox="1"/>
          <p:nvPr/>
        </p:nvSpPr>
        <p:spPr>
          <a:xfrm>
            <a:off x="1455525" y="2527795"/>
            <a:ext cx="8872200" cy="1139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5400"/>
              <a:buFont typeface="Lora"/>
              <a:buNone/>
            </a:pPr>
            <a:r>
              <a:rPr lang="en-US" sz="5400" b="1" i="0" u="none" strike="noStrike" cap="none">
                <a:solidFill>
                  <a:schemeClr val="lt1"/>
                </a:solidFill>
                <a:latin typeface="Lora"/>
                <a:ea typeface="Lora"/>
                <a:cs typeface="Lora"/>
                <a:sym typeface="Lora"/>
              </a:rPr>
              <a:t>Thank You!</a:t>
            </a:r>
            <a:endParaRPr/>
          </a:p>
          <a:p>
            <a:pPr marL="0" marR="0" lvl="0" indent="0" algn="ctr" rtl="0">
              <a:lnSpc>
                <a:spcPct val="100000"/>
              </a:lnSpc>
              <a:spcBef>
                <a:spcPts val="0"/>
              </a:spcBef>
              <a:spcAft>
                <a:spcPts val="0"/>
              </a:spcAft>
              <a:buClr>
                <a:schemeClr val="lt1"/>
              </a:buClr>
              <a:buSzPts val="1800"/>
              <a:buFont typeface="Lora"/>
              <a:buNone/>
            </a:pPr>
            <a:endParaRPr/>
          </a:p>
        </p:txBody>
      </p:sp>
      <p:sp>
        <p:nvSpPr>
          <p:cNvPr id="1111" name="Google Shape;1111;p95"/>
          <p:cNvSpPr/>
          <p:nvPr/>
        </p:nvSpPr>
        <p:spPr>
          <a:xfrm>
            <a:off x="1805282" y="1275834"/>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55" y="42227"/>
                </a:lnTo>
                <a:lnTo>
                  <a:pt x="1036243" y="19431"/>
                </a:lnTo>
                <a:lnTo>
                  <a:pt x="989825" y="5016"/>
                </a:lnTo>
                <a:lnTo>
                  <a:pt x="939990" y="0"/>
                </a:lnTo>
                <a:lnTo>
                  <a:pt x="890155" y="5016"/>
                </a:lnTo>
                <a:lnTo>
                  <a:pt x="843737" y="19431"/>
                </a:lnTo>
                <a:lnTo>
                  <a:pt x="801738" y="42227"/>
                </a:lnTo>
                <a:lnTo>
                  <a:pt x="766813"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46"/>
                </a:lnTo>
                <a:lnTo>
                  <a:pt x="247281" y="494563"/>
                </a:lnTo>
                <a:lnTo>
                  <a:pt x="297116" y="489546"/>
                </a:lnTo>
                <a:lnTo>
                  <a:pt x="343535" y="475132"/>
                </a:lnTo>
                <a:lnTo>
                  <a:pt x="385533" y="452335"/>
                </a:lnTo>
                <a:lnTo>
                  <a:pt x="420446" y="423519"/>
                </a:lnTo>
                <a:lnTo>
                  <a:pt x="455371" y="452335"/>
                </a:lnTo>
                <a:lnTo>
                  <a:pt x="497382" y="475132"/>
                </a:lnTo>
                <a:lnTo>
                  <a:pt x="543801" y="489546"/>
                </a:lnTo>
                <a:lnTo>
                  <a:pt x="593636" y="494563"/>
                </a:lnTo>
                <a:lnTo>
                  <a:pt x="643470" y="489546"/>
                </a:lnTo>
                <a:lnTo>
                  <a:pt x="689889" y="475132"/>
                </a:lnTo>
                <a:lnTo>
                  <a:pt x="731888" y="452335"/>
                </a:lnTo>
                <a:lnTo>
                  <a:pt x="766813" y="423519"/>
                </a:lnTo>
                <a:lnTo>
                  <a:pt x="801738" y="452335"/>
                </a:lnTo>
                <a:lnTo>
                  <a:pt x="843737" y="475132"/>
                </a:lnTo>
                <a:lnTo>
                  <a:pt x="890155" y="489546"/>
                </a:lnTo>
                <a:lnTo>
                  <a:pt x="939990" y="494563"/>
                </a:lnTo>
                <a:lnTo>
                  <a:pt x="989825" y="489546"/>
                </a:lnTo>
                <a:lnTo>
                  <a:pt x="1036243" y="475132"/>
                </a:lnTo>
                <a:lnTo>
                  <a:pt x="1078255"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112" name="Google Shape;1112;p95"/>
          <p:cNvSpPr/>
          <p:nvPr/>
        </p:nvSpPr>
        <p:spPr>
          <a:xfrm rot="4028130" flipH="1">
            <a:off x="4941432" y="5896466"/>
            <a:ext cx="1378189" cy="1378189"/>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113" name="Google Shape;1113;p95"/>
          <p:cNvSpPr/>
          <p:nvPr/>
        </p:nvSpPr>
        <p:spPr>
          <a:xfrm rot="4027890" flipH="1">
            <a:off x="5689172" y="5645811"/>
            <a:ext cx="813654" cy="813654"/>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114" name="Google Shape;1114;p95"/>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115" name="Google Shape;1115;p95"/>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1116" name="Google Shape;1116;p95"/>
          <p:cNvPicPr preferRelativeResize="0"/>
          <p:nvPr/>
        </p:nvPicPr>
        <p:blipFill>
          <a:blip r:embed="rId4">
            <a:alphaModFix/>
          </a:blip>
          <a:stretch>
            <a:fillRect/>
          </a:stretch>
        </p:blipFill>
        <p:spPr>
          <a:xfrm>
            <a:off x="10327728" y="4890588"/>
            <a:ext cx="2338612" cy="23386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17" name="Google Shape;217;p2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18" name="Google Shape;218;p2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9" name="Google Shape;219;p21"/>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Research Problem</a:t>
            </a:r>
            <a:endParaRPr sz="3400" b="1">
              <a:solidFill>
                <a:schemeClr val="lt1"/>
              </a:solidFill>
              <a:latin typeface="Montserrat"/>
              <a:ea typeface="Montserrat"/>
              <a:cs typeface="Montserrat"/>
              <a:sym typeface="Montserrat"/>
            </a:endParaRPr>
          </a:p>
        </p:txBody>
      </p:sp>
      <p:pic>
        <p:nvPicPr>
          <p:cNvPr id="220" name="Google Shape;220;p21"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221" name="Google Shape;221;p21"/>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222" name="Google Shape;222;p21"/>
          <p:cNvSpPr txBox="1"/>
          <p:nvPr/>
        </p:nvSpPr>
        <p:spPr>
          <a:xfrm>
            <a:off x="1062925" y="1994725"/>
            <a:ext cx="9856200" cy="2334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700">
                <a:solidFill>
                  <a:schemeClr val="lt1"/>
                </a:solidFill>
                <a:latin typeface="Montserrat"/>
                <a:ea typeface="Montserrat"/>
                <a:cs typeface="Montserrat"/>
                <a:sym typeface="Montserrat"/>
              </a:rPr>
              <a:t>Tomatoes that are harvested too early or too late will have lesser revenue due to decreased market value, therefore choosing the best harvest time is crucial for maximising quality and profitability.</a:t>
            </a:r>
            <a:endParaRPr sz="2700">
              <a:solidFill>
                <a:schemeClr val="dk1"/>
              </a:solidFill>
              <a:latin typeface="Montserrat"/>
              <a:ea typeface="Montserrat"/>
              <a:cs typeface="Montserrat"/>
              <a:sym typeface="Montserrat"/>
            </a:endParaRPr>
          </a:p>
        </p:txBody>
      </p:sp>
      <p:sp>
        <p:nvSpPr>
          <p:cNvPr id="223" name="Google Shape;223;p21"/>
          <p:cNvSpPr txBox="1"/>
          <p:nvPr/>
        </p:nvSpPr>
        <p:spPr>
          <a:xfrm>
            <a:off x="9199575" y="4328800"/>
            <a:ext cx="2626500" cy="241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224" name="Google Shape;224;p21"/>
          <p:cNvPicPr preferRelativeResize="0"/>
          <p:nvPr/>
        </p:nvPicPr>
        <p:blipFill>
          <a:blip r:embed="rId4">
            <a:alphaModFix/>
          </a:blip>
          <a:stretch>
            <a:fillRect/>
          </a:stretch>
        </p:blipFill>
        <p:spPr>
          <a:xfrm>
            <a:off x="7961375" y="3786850"/>
            <a:ext cx="2458599" cy="265115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agriculture">
      <a:dk1>
        <a:srgbClr val="000000"/>
      </a:dk1>
      <a:lt1>
        <a:srgbClr val="FFFFFF"/>
      </a:lt1>
      <a:dk2>
        <a:srgbClr val="1F497D"/>
      </a:dk2>
      <a:lt2>
        <a:srgbClr val="EEECE1"/>
      </a:lt2>
      <a:accent1>
        <a:srgbClr val="023712"/>
      </a:accent1>
      <a:accent2>
        <a:srgbClr val="1E2C25"/>
      </a:accent2>
      <a:accent3>
        <a:srgbClr val="4C8F36"/>
      </a:accent3>
      <a:accent4>
        <a:srgbClr val="62A64C"/>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27DA7A-7D19-4425-B69D-2D6326DC1C2C}">
  <ds:schemaRefs>
    <ds:schemaRef ds:uri="http://schemas.microsoft.com/office/2006/metadata/properties"/>
    <ds:schemaRef ds:uri="http://schemas.microsoft.com/office/infopath/2007/PartnerControls"/>
    <ds:schemaRef ds:uri="4da6588c-a52b-4d0b-8663-93e0f7ef87c0"/>
    <ds:schemaRef ds:uri="db72c12f-87a4-44ab-bbc5-4cc8306b158a"/>
  </ds:schemaRefs>
</ds:datastoreItem>
</file>

<file path=customXml/itemProps2.xml><?xml version="1.0" encoding="utf-8"?>
<ds:datastoreItem xmlns:ds="http://schemas.openxmlformats.org/officeDocument/2006/customXml" ds:itemID="{47058783-1F38-4C7F-AA46-63F9270BD8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6588c-a52b-4d0b-8663-93e0f7ef87c0"/>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C8165B-E0EC-4A6D-A1C2-C2BBB6BBA80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83</Slides>
  <Notes>83</Notes>
  <HiddenSlides>0</HiddenSlide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5</cp:revision>
  <dcterms:modified xsi:type="dcterms:W3CDTF">2025-04-12T08:37:23Z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y fmtid="{D5CDD505-2E9C-101B-9397-08002B2CF9AE}" pid="3" name="MediaServiceImageTags">
    <vt:lpwstr/>
  </property>
</Properties>
</file>